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9.xml" ContentType="application/inkml+xml"/>
  <Override PartName="/ppt/ink/ink20.xml" ContentType="application/inkml+xml"/>
  <Override PartName="/ppt/ink/ink21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2" r:id="rId4"/>
  </p:sldMasterIdLst>
  <p:notesMasterIdLst>
    <p:notesMasterId r:id="rId50"/>
  </p:notesMasterIdLst>
  <p:sldIdLst>
    <p:sldId id="256" r:id="rId5"/>
    <p:sldId id="257" r:id="rId6"/>
    <p:sldId id="301" r:id="rId7"/>
    <p:sldId id="302" r:id="rId8"/>
    <p:sldId id="304" r:id="rId9"/>
    <p:sldId id="303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291" r:id="rId20"/>
    <p:sldId id="315" r:id="rId21"/>
    <p:sldId id="316" r:id="rId22"/>
    <p:sldId id="317" r:id="rId23"/>
    <p:sldId id="318" r:id="rId24"/>
    <p:sldId id="319" r:id="rId25"/>
    <p:sldId id="314" r:id="rId26"/>
    <p:sldId id="329" r:id="rId27"/>
    <p:sldId id="281" r:id="rId28"/>
    <p:sldId id="320" r:id="rId29"/>
    <p:sldId id="321" r:id="rId30"/>
    <p:sldId id="322" r:id="rId31"/>
    <p:sldId id="323" r:id="rId32"/>
    <p:sldId id="324" r:id="rId33"/>
    <p:sldId id="325" r:id="rId34"/>
    <p:sldId id="328" r:id="rId35"/>
    <p:sldId id="326" r:id="rId36"/>
    <p:sldId id="327" r:id="rId37"/>
    <p:sldId id="330" r:id="rId38"/>
    <p:sldId id="288" r:id="rId39"/>
    <p:sldId id="332" r:id="rId40"/>
    <p:sldId id="333" r:id="rId41"/>
    <p:sldId id="334" r:id="rId42"/>
    <p:sldId id="290" r:id="rId43"/>
    <p:sldId id="335" r:id="rId44"/>
    <p:sldId id="336" r:id="rId45"/>
    <p:sldId id="337" r:id="rId46"/>
    <p:sldId id="300" r:id="rId47"/>
    <p:sldId id="338" r:id="rId48"/>
    <p:sldId id="274" r:id="rId49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ver" id="{747F439E-E8EC-4DDF-979E-8044E45C2D14}">
          <p14:sldIdLst>
            <p14:sldId id="256"/>
          </p14:sldIdLst>
        </p14:section>
        <p14:section name="Untitled Section" id="{9F1E9776-3014-47EB-B0BE-A7B112A99833}">
          <p14:sldIdLst>
            <p14:sldId id="257"/>
            <p14:sldId id="301"/>
          </p14:sldIdLst>
        </p14:section>
        <p14:section name="Methodology" id="{34398408-7FEA-4532-B69D-2CBD1D492BA4}">
          <p14:sldIdLst>
            <p14:sldId id="302"/>
            <p14:sldId id="304"/>
            <p14:sldId id="303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</p14:sldIdLst>
        </p14:section>
        <p14:section name="Results" id="{D262EBA0-B96E-4B8D-A332-067698EFACCB}">
          <p14:sldIdLst>
            <p14:sldId id="313"/>
            <p14:sldId id="291"/>
            <p14:sldId id="315"/>
            <p14:sldId id="316"/>
            <p14:sldId id="317"/>
            <p14:sldId id="318"/>
            <p14:sldId id="319"/>
            <p14:sldId id="314"/>
            <p14:sldId id="329"/>
            <p14:sldId id="281"/>
            <p14:sldId id="320"/>
            <p14:sldId id="321"/>
            <p14:sldId id="322"/>
            <p14:sldId id="323"/>
            <p14:sldId id="324"/>
            <p14:sldId id="325"/>
            <p14:sldId id="328"/>
            <p14:sldId id="326"/>
            <p14:sldId id="327"/>
            <p14:sldId id="330"/>
            <p14:sldId id="288"/>
            <p14:sldId id="332"/>
            <p14:sldId id="333"/>
            <p14:sldId id="334"/>
            <p14:sldId id="290"/>
            <p14:sldId id="335"/>
            <p14:sldId id="336"/>
            <p14:sldId id="337"/>
            <p14:sldId id="300"/>
            <p14:sldId id="338"/>
            <p14:sldId id="27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8989"/>
    <a:srgbClr val="EFFF61"/>
    <a:srgbClr val="E35454"/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56EB372-5354-4A91-85F4-3F0E8338C60A}" v="4724" dt="2024-03-07T20:35:37.784"/>
    <p1510:client id="{A77872E2-90B1-4D2A-ACA0-52B7277BA4BF}" v="5963" dt="2024-03-07T14:36:00.097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51" d="100"/>
          <a:sy n="51" d="100"/>
        </p:scale>
        <p:origin x="135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353676-6CA0-4231-A4B7-E4F2C3700C36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6C0BC85-4115-4257-8D47-5E7DBD5264B2}">
      <dgm:prSet/>
      <dgm:spPr/>
      <dgm:t>
        <a:bodyPr/>
        <a:lstStyle/>
        <a:p>
          <a:r>
            <a:rPr lang="en-US" dirty="0"/>
            <a:t>Data Collection from public SpaceX data.</a:t>
          </a:r>
        </a:p>
      </dgm:t>
    </dgm:pt>
    <dgm:pt modelId="{CBF311A1-C7A4-40C2-874D-36137F6CC557}" type="parTrans" cxnId="{4AA79E5E-0897-4018-AB98-D16B00A118C3}">
      <dgm:prSet/>
      <dgm:spPr/>
      <dgm:t>
        <a:bodyPr/>
        <a:lstStyle/>
        <a:p>
          <a:endParaRPr lang="en-US"/>
        </a:p>
      </dgm:t>
    </dgm:pt>
    <dgm:pt modelId="{7797843A-8AAB-41F8-A97A-D4464CE16520}" type="sibTrans" cxnId="{4AA79E5E-0897-4018-AB98-D16B00A118C3}">
      <dgm:prSet/>
      <dgm:spPr/>
      <dgm:t>
        <a:bodyPr/>
        <a:lstStyle/>
        <a:p>
          <a:endParaRPr lang="en-US"/>
        </a:p>
      </dgm:t>
    </dgm:pt>
    <dgm:pt modelId="{338CAB07-ED90-44EB-81BB-2ED92D57338E}">
      <dgm:prSet/>
      <dgm:spPr/>
      <dgm:t>
        <a:bodyPr/>
        <a:lstStyle/>
        <a:p>
          <a:r>
            <a:rPr lang="en-US" dirty="0"/>
            <a:t>api.spacexdata.com/v4/</a:t>
          </a:r>
        </a:p>
      </dgm:t>
    </dgm:pt>
    <dgm:pt modelId="{0D3136FE-B7C6-40D7-BA04-652F2CD66C94}" type="parTrans" cxnId="{812D69E4-D124-4895-ADA3-D370A6AC831D}">
      <dgm:prSet/>
      <dgm:spPr/>
      <dgm:t>
        <a:bodyPr/>
        <a:lstStyle/>
        <a:p>
          <a:endParaRPr lang="en-US"/>
        </a:p>
      </dgm:t>
    </dgm:pt>
    <dgm:pt modelId="{E3C686A6-569A-4E6E-93DF-9246E10C6908}" type="sibTrans" cxnId="{812D69E4-D124-4895-ADA3-D370A6AC831D}">
      <dgm:prSet/>
      <dgm:spPr/>
      <dgm:t>
        <a:bodyPr/>
        <a:lstStyle/>
        <a:p>
          <a:endParaRPr lang="en-US"/>
        </a:p>
      </dgm:t>
    </dgm:pt>
    <dgm:pt modelId="{24C8DF29-A5DA-44EA-8F0F-125BAE35F15D}">
      <dgm:prSet/>
      <dgm:spPr/>
      <dgm:t>
        <a:bodyPr/>
        <a:lstStyle/>
        <a:p>
          <a:r>
            <a:rPr lang="en-US" dirty="0"/>
            <a:t>API has different endpoints:</a:t>
          </a:r>
        </a:p>
      </dgm:t>
    </dgm:pt>
    <dgm:pt modelId="{933884EC-C78D-4C4F-A216-59BF58236637}" type="parTrans" cxnId="{3DE1DAC4-8441-406C-B29E-764323F62D4E}">
      <dgm:prSet/>
      <dgm:spPr/>
      <dgm:t>
        <a:bodyPr/>
        <a:lstStyle/>
        <a:p>
          <a:endParaRPr lang="en-US"/>
        </a:p>
      </dgm:t>
    </dgm:pt>
    <dgm:pt modelId="{99FCDFD5-95B3-47E5-B1A1-114960F1ABB3}" type="sibTrans" cxnId="{3DE1DAC4-8441-406C-B29E-764323F62D4E}">
      <dgm:prSet/>
      <dgm:spPr/>
      <dgm:t>
        <a:bodyPr/>
        <a:lstStyle/>
        <a:p>
          <a:endParaRPr lang="en-US"/>
        </a:p>
      </dgm:t>
    </dgm:pt>
    <dgm:pt modelId="{6A27D066-1C6F-4D32-ABAB-997BF00AA249}">
      <dgm:prSet/>
      <dgm:spPr/>
      <dgm:t>
        <a:bodyPr/>
        <a:lstStyle/>
        <a:p>
          <a:r>
            <a:rPr lang="en-US" dirty="0"/>
            <a:t>/capsules</a:t>
          </a:r>
        </a:p>
      </dgm:t>
    </dgm:pt>
    <dgm:pt modelId="{01AEB532-A029-48CF-9F8B-93721FDFDA55}" type="parTrans" cxnId="{ED5B82DF-CA26-4A10-8E71-8F08B9B814DE}">
      <dgm:prSet/>
      <dgm:spPr/>
      <dgm:t>
        <a:bodyPr/>
        <a:lstStyle/>
        <a:p>
          <a:endParaRPr lang="en-US"/>
        </a:p>
      </dgm:t>
    </dgm:pt>
    <dgm:pt modelId="{382F8F17-A572-4981-ADF9-295277BBD048}" type="sibTrans" cxnId="{ED5B82DF-CA26-4A10-8E71-8F08B9B814DE}">
      <dgm:prSet/>
      <dgm:spPr/>
      <dgm:t>
        <a:bodyPr/>
        <a:lstStyle/>
        <a:p>
          <a:endParaRPr lang="en-US"/>
        </a:p>
      </dgm:t>
    </dgm:pt>
    <dgm:pt modelId="{F13B7E61-15AA-43EE-94DE-F5C3A6BF37C0}">
      <dgm:prSet/>
      <dgm:spPr/>
      <dgm:t>
        <a:bodyPr/>
        <a:lstStyle/>
        <a:p>
          <a:r>
            <a:rPr lang="en-US" dirty="0"/>
            <a:t>/cores</a:t>
          </a:r>
        </a:p>
      </dgm:t>
    </dgm:pt>
    <dgm:pt modelId="{F4D19172-9DCB-4C90-BF7C-24DCF9A0C26D}" type="parTrans" cxnId="{D24F5073-868C-49A8-9CB5-036850863AD8}">
      <dgm:prSet/>
      <dgm:spPr/>
      <dgm:t>
        <a:bodyPr/>
        <a:lstStyle/>
        <a:p>
          <a:endParaRPr lang="en-US"/>
        </a:p>
      </dgm:t>
    </dgm:pt>
    <dgm:pt modelId="{45C90753-3258-404F-AD1D-C254DCC6C1EE}" type="sibTrans" cxnId="{D24F5073-868C-49A8-9CB5-036850863AD8}">
      <dgm:prSet/>
      <dgm:spPr/>
      <dgm:t>
        <a:bodyPr/>
        <a:lstStyle/>
        <a:p>
          <a:endParaRPr lang="en-US"/>
        </a:p>
      </dgm:t>
    </dgm:pt>
    <dgm:pt modelId="{19F36CA0-2991-42CE-8891-18576A1CF8EB}">
      <dgm:prSet/>
      <dgm:spPr/>
      <dgm:t>
        <a:bodyPr/>
        <a:lstStyle/>
        <a:p>
          <a:r>
            <a:rPr lang="en-US" dirty="0"/>
            <a:t>/past</a:t>
          </a:r>
        </a:p>
      </dgm:t>
    </dgm:pt>
    <dgm:pt modelId="{031ED903-79E5-45CA-97BA-FDD393BBF54D}" type="parTrans" cxnId="{F6D97B86-1FAE-4B7D-AE68-41091D8D236C}">
      <dgm:prSet/>
      <dgm:spPr/>
      <dgm:t>
        <a:bodyPr/>
        <a:lstStyle/>
        <a:p>
          <a:endParaRPr lang="en-US"/>
        </a:p>
      </dgm:t>
    </dgm:pt>
    <dgm:pt modelId="{113D6ED0-3639-4B5A-8AD6-A76303FB3BB8}" type="sibTrans" cxnId="{F6D97B86-1FAE-4B7D-AE68-41091D8D236C}">
      <dgm:prSet/>
      <dgm:spPr/>
      <dgm:t>
        <a:bodyPr/>
        <a:lstStyle/>
        <a:p>
          <a:endParaRPr lang="en-US"/>
        </a:p>
      </dgm:t>
    </dgm:pt>
    <dgm:pt modelId="{41A7B0D0-275F-40E6-8006-4F23D468E41B}">
      <dgm:prSet/>
      <dgm:spPr/>
      <dgm:t>
        <a:bodyPr/>
        <a:lstStyle/>
        <a:p>
          <a:r>
            <a:rPr lang="en-US" dirty="0"/>
            <a:t>/rockets</a:t>
          </a:r>
        </a:p>
      </dgm:t>
    </dgm:pt>
    <dgm:pt modelId="{3A744428-C2A2-4091-B4F7-9457062AA8F6}" type="parTrans" cxnId="{0E12CCA5-5992-4FB5-8253-442D69241052}">
      <dgm:prSet/>
      <dgm:spPr/>
      <dgm:t>
        <a:bodyPr/>
        <a:lstStyle/>
        <a:p>
          <a:endParaRPr lang="en-US"/>
        </a:p>
      </dgm:t>
    </dgm:pt>
    <dgm:pt modelId="{24E2BE7C-77C8-4066-844E-49F74F414868}" type="sibTrans" cxnId="{0E12CCA5-5992-4FB5-8253-442D69241052}">
      <dgm:prSet/>
      <dgm:spPr/>
      <dgm:t>
        <a:bodyPr/>
        <a:lstStyle/>
        <a:p>
          <a:endParaRPr lang="en-US"/>
        </a:p>
      </dgm:t>
    </dgm:pt>
    <dgm:pt modelId="{08911509-AB4B-48E6-902B-288B477ED8CE}">
      <dgm:prSet/>
      <dgm:spPr/>
      <dgm:t>
        <a:bodyPr/>
        <a:lstStyle/>
        <a:p>
          <a:r>
            <a:rPr lang="en-US" dirty="0"/>
            <a:t>/launchpad</a:t>
          </a:r>
        </a:p>
      </dgm:t>
    </dgm:pt>
    <dgm:pt modelId="{B1E771D1-D5BB-4371-BDBB-BBA09603A153}" type="parTrans" cxnId="{8420E585-5E2B-49C4-8186-1E58A539B755}">
      <dgm:prSet/>
      <dgm:spPr/>
      <dgm:t>
        <a:bodyPr/>
        <a:lstStyle/>
        <a:p>
          <a:endParaRPr lang="en-US"/>
        </a:p>
      </dgm:t>
    </dgm:pt>
    <dgm:pt modelId="{540C4708-15C8-417B-B90D-50695C5B7E82}" type="sibTrans" cxnId="{8420E585-5E2B-49C4-8186-1E58A539B755}">
      <dgm:prSet/>
      <dgm:spPr/>
      <dgm:t>
        <a:bodyPr/>
        <a:lstStyle/>
        <a:p>
          <a:endParaRPr lang="en-US"/>
        </a:p>
      </dgm:t>
    </dgm:pt>
    <dgm:pt modelId="{F1E82007-1244-4E0C-89B9-591B565878B8}">
      <dgm:prSet/>
      <dgm:spPr/>
      <dgm:t>
        <a:bodyPr/>
        <a:lstStyle/>
        <a:p>
          <a:r>
            <a:rPr lang="en-US" dirty="0"/>
            <a:t>/payloads </a:t>
          </a:r>
        </a:p>
      </dgm:t>
    </dgm:pt>
    <dgm:pt modelId="{E631C511-4987-4661-A6D3-832245F5E941}" type="parTrans" cxnId="{D9967641-A132-40C6-8058-DF599422587C}">
      <dgm:prSet/>
      <dgm:spPr/>
      <dgm:t>
        <a:bodyPr/>
        <a:lstStyle/>
        <a:p>
          <a:endParaRPr lang="en-US"/>
        </a:p>
      </dgm:t>
    </dgm:pt>
    <dgm:pt modelId="{B9A84C67-CF44-46FC-8852-3ECE43BE0416}" type="sibTrans" cxnId="{D9967641-A132-40C6-8058-DF599422587C}">
      <dgm:prSet/>
      <dgm:spPr/>
      <dgm:t>
        <a:bodyPr/>
        <a:lstStyle/>
        <a:p>
          <a:endParaRPr lang="en-US"/>
        </a:p>
      </dgm:t>
    </dgm:pt>
    <dgm:pt modelId="{2ADE1704-2AC1-4B8D-A497-55F274862118}">
      <dgm:prSet/>
      <dgm:spPr/>
      <dgm:t>
        <a:bodyPr/>
        <a:lstStyle/>
        <a:p>
          <a:r>
            <a:rPr lang="en-US" dirty="0"/>
            <a:t>Web scraping</a:t>
          </a:r>
        </a:p>
      </dgm:t>
    </dgm:pt>
    <dgm:pt modelId="{8F122635-F139-468B-A6DE-9DEDB0037190}" type="parTrans" cxnId="{EE1D54BE-F16B-4C97-9067-2ED9C1908A2A}">
      <dgm:prSet/>
      <dgm:spPr/>
      <dgm:t>
        <a:bodyPr/>
        <a:lstStyle/>
        <a:p>
          <a:endParaRPr lang="en-US"/>
        </a:p>
      </dgm:t>
    </dgm:pt>
    <dgm:pt modelId="{5B76D3AF-88B5-4A64-88C4-ADEBA7BB84C7}" type="sibTrans" cxnId="{EE1D54BE-F16B-4C97-9067-2ED9C1908A2A}">
      <dgm:prSet/>
      <dgm:spPr/>
      <dgm:t>
        <a:bodyPr/>
        <a:lstStyle/>
        <a:p>
          <a:endParaRPr lang="en-US"/>
        </a:p>
      </dgm:t>
    </dgm:pt>
    <dgm:pt modelId="{3D5A973B-87EF-4510-A6F0-CE87014C2B07}">
      <dgm:prSet/>
      <dgm:spPr/>
      <dgm:t>
        <a:bodyPr/>
        <a:lstStyle/>
        <a:p>
          <a:r>
            <a:rPr lang="en-US" dirty="0"/>
            <a:t>Gather data from SpaceX wiki page</a:t>
          </a:r>
        </a:p>
      </dgm:t>
    </dgm:pt>
    <dgm:pt modelId="{C02D6F9A-28B9-42EC-98F6-9CF2AD6DE346}" type="parTrans" cxnId="{302ADA1F-B800-4B46-8EE6-4F59B70F5183}">
      <dgm:prSet/>
      <dgm:spPr/>
      <dgm:t>
        <a:bodyPr/>
        <a:lstStyle/>
        <a:p>
          <a:endParaRPr lang="en-US"/>
        </a:p>
      </dgm:t>
    </dgm:pt>
    <dgm:pt modelId="{4758723F-E1DC-457E-B9A9-629AD007B4FA}" type="sibTrans" cxnId="{302ADA1F-B800-4B46-8EE6-4F59B70F5183}">
      <dgm:prSet/>
      <dgm:spPr/>
      <dgm:t>
        <a:bodyPr/>
        <a:lstStyle/>
        <a:p>
          <a:endParaRPr lang="en-US"/>
        </a:p>
      </dgm:t>
    </dgm:pt>
    <dgm:pt modelId="{8AA8CFD9-3C6D-4D17-9A54-C6287053C0E1}">
      <dgm:prSet/>
      <dgm:spPr/>
      <dgm:t>
        <a:bodyPr/>
        <a:lstStyle/>
        <a:p>
          <a:r>
            <a:rPr lang="en-US" dirty="0"/>
            <a:t>Use </a:t>
          </a:r>
          <a:r>
            <a:rPr lang="en-US" dirty="0" err="1"/>
            <a:t>BeautifulSoup</a:t>
          </a:r>
          <a:r>
            <a:rPr lang="en-US" dirty="0"/>
            <a:t> to handle data </a:t>
          </a:r>
        </a:p>
      </dgm:t>
    </dgm:pt>
    <dgm:pt modelId="{6AF36D59-3AEF-44F6-9B58-09E751274A02}" type="parTrans" cxnId="{A2B1D46B-D91E-4D09-8698-B7C28232DD53}">
      <dgm:prSet/>
      <dgm:spPr/>
      <dgm:t>
        <a:bodyPr/>
        <a:lstStyle/>
        <a:p>
          <a:endParaRPr lang="en-US"/>
        </a:p>
      </dgm:t>
    </dgm:pt>
    <dgm:pt modelId="{97E5BC9E-0AA2-4CFA-8DCF-EF6F455956FE}" type="sibTrans" cxnId="{A2B1D46B-D91E-4D09-8698-B7C28232DD53}">
      <dgm:prSet/>
      <dgm:spPr/>
      <dgm:t>
        <a:bodyPr/>
        <a:lstStyle/>
        <a:p>
          <a:endParaRPr lang="en-US"/>
        </a:p>
      </dgm:t>
    </dgm:pt>
    <dgm:pt modelId="{4BE7D82A-C722-433E-BF78-08E90841A918}">
      <dgm:prSet/>
      <dgm:spPr/>
      <dgm:t>
        <a:bodyPr/>
        <a:lstStyle/>
        <a:p>
          <a:r>
            <a:rPr lang="en-US" dirty="0"/>
            <a:t>Data Wrangling</a:t>
          </a:r>
        </a:p>
      </dgm:t>
    </dgm:pt>
    <dgm:pt modelId="{F9ECCE3F-4818-45E6-8753-04B8CBB954A5}" type="parTrans" cxnId="{EEE736FF-4491-49DD-8187-D6EF4D0F0B73}">
      <dgm:prSet/>
      <dgm:spPr/>
      <dgm:t>
        <a:bodyPr/>
        <a:lstStyle/>
        <a:p>
          <a:endParaRPr lang="en-US"/>
        </a:p>
      </dgm:t>
    </dgm:pt>
    <dgm:pt modelId="{96F61D4C-FEFA-4530-BA5A-804AA53D86D0}" type="sibTrans" cxnId="{EEE736FF-4491-49DD-8187-D6EF4D0F0B73}">
      <dgm:prSet/>
      <dgm:spPr/>
      <dgm:t>
        <a:bodyPr/>
        <a:lstStyle/>
        <a:p>
          <a:endParaRPr lang="en-US"/>
        </a:p>
      </dgm:t>
    </dgm:pt>
    <dgm:pt modelId="{E4AC3428-0B53-44F9-84C0-D20D19916908}">
      <dgm:prSet/>
      <dgm:spPr/>
      <dgm:t>
        <a:bodyPr/>
        <a:lstStyle/>
        <a:p>
          <a:r>
            <a:rPr lang="en-US" dirty="0"/>
            <a:t>Convert variables to correct type</a:t>
          </a:r>
        </a:p>
      </dgm:t>
    </dgm:pt>
    <dgm:pt modelId="{7DFBF9D5-DED7-430F-99F8-5A791D6F24D4}" type="parTrans" cxnId="{8DEEB165-1234-4168-B1CF-20DE3B5BCE90}">
      <dgm:prSet/>
      <dgm:spPr/>
      <dgm:t>
        <a:bodyPr/>
        <a:lstStyle/>
        <a:p>
          <a:endParaRPr lang="en-US"/>
        </a:p>
      </dgm:t>
    </dgm:pt>
    <dgm:pt modelId="{701FEE40-B485-4451-9E4F-8BE51D6F09DD}" type="sibTrans" cxnId="{8DEEB165-1234-4168-B1CF-20DE3B5BCE90}">
      <dgm:prSet/>
      <dgm:spPr/>
      <dgm:t>
        <a:bodyPr/>
        <a:lstStyle/>
        <a:p>
          <a:endParaRPr lang="en-US"/>
        </a:p>
      </dgm:t>
    </dgm:pt>
    <dgm:pt modelId="{57A4CA14-DD8D-4CA1-84D7-E43E4EAF21FE}">
      <dgm:prSet/>
      <dgm:spPr/>
      <dgm:t>
        <a:bodyPr/>
        <a:lstStyle/>
        <a:p>
          <a:r>
            <a:rPr lang="en-US" dirty="0"/>
            <a:t>Identify and correct missing values</a:t>
          </a:r>
        </a:p>
      </dgm:t>
    </dgm:pt>
    <dgm:pt modelId="{443BB1C1-3B00-40EA-8550-84D40CE0149E}" type="parTrans" cxnId="{CB713943-6EA3-43D0-845C-C0A38F5D5E12}">
      <dgm:prSet/>
      <dgm:spPr/>
      <dgm:t>
        <a:bodyPr/>
        <a:lstStyle/>
        <a:p>
          <a:endParaRPr lang="en-US"/>
        </a:p>
      </dgm:t>
    </dgm:pt>
    <dgm:pt modelId="{678693A4-6590-4619-BD9F-05729CCD7C49}" type="sibTrans" cxnId="{CB713943-6EA3-43D0-845C-C0A38F5D5E12}">
      <dgm:prSet/>
      <dgm:spPr/>
      <dgm:t>
        <a:bodyPr/>
        <a:lstStyle/>
        <a:p>
          <a:endParaRPr lang="en-US"/>
        </a:p>
      </dgm:t>
    </dgm:pt>
    <dgm:pt modelId="{D99B1611-86BE-499C-AE32-48598334D5EB}">
      <dgm:prSet/>
      <dgm:spPr/>
      <dgm:t>
        <a:bodyPr/>
        <a:lstStyle/>
        <a:p>
          <a:r>
            <a:rPr lang="en-US" dirty="0"/>
            <a:t>Remove irrelevant data</a:t>
          </a:r>
        </a:p>
      </dgm:t>
    </dgm:pt>
    <dgm:pt modelId="{056C213E-F697-4ECC-B14B-4DB3E45D816E}" type="parTrans" cxnId="{8D896291-08C8-46F6-BF81-42D983EF04F0}">
      <dgm:prSet/>
      <dgm:spPr/>
      <dgm:t>
        <a:bodyPr/>
        <a:lstStyle/>
        <a:p>
          <a:endParaRPr lang="en-US"/>
        </a:p>
      </dgm:t>
    </dgm:pt>
    <dgm:pt modelId="{774BBC18-E3E0-4C73-8495-2C17B27B57B6}" type="sibTrans" cxnId="{8D896291-08C8-46F6-BF81-42D983EF04F0}">
      <dgm:prSet/>
      <dgm:spPr/>
      <dgm:t>
        <a:bodyPr/>
        <a:lstStyle/>
        <a:p>
          <a:endParaRPr lang="en-US"/>
        </a:p>
      </dgm:t>
    </dgm:pt>
    <dgm:pt modelId="{CC4AA3B9-D9BC-4C8A-874A-BF0AF8083054}" type="pres">
      <dgm:prSet presAssocID="{5C353676-6CA0-4231-A4B7-E4F2C3700C36}" presName="Name0" presStyleCnt="0">
        <dgm:presLayoutVars>
          <dgm:dir/>
          <dgm:animLvl val="lvl"/>
          <dgm:resizeHandles val="exact"/>
        </dgm:presLayoutVars>
      </dgm:prSet>
      <dgm:spPr/>
    </dgm:pt>
    <dgm:pt modelId="{325A96D7-68AC-44DC-B6C0-F61500A86A15}" type="pres">
      <dgm:prSet presAssocID="{E6C0BC85-4115-4257-8D47-5E7DBD5264B2}" presName="composite" presStyleCnt="0"/>
      <dgm:spPr/>
    </dgm:pt>
    <dgm:pt modelId="{7971B4D5-873E-464F-8718-B4A50B7A7579}" type="pres">
      <dgm:prSet presAssocID="{E6C0BC85-4115-4257-8D47-5E7DBD5264B2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FF99AA0-2BF2-4A9E-9C79-57E304777E6D}" type="pres">
      <dgm:prSet presAssocID="{E6C0BC85-4115-4257-8D47-5E7DBD5264B2}" presName="desTx" presStyleLbl="alignAccFollowNode1" presStyleIdx="0" presStyleCnt="3">
        <dgm:presLayoutVars>
          <dgm:bulletEnabled val="1"/>
        </dgm:presLayoutVars>
      </dgm:prSet>
      <dgm:spPr/>
    </dgm:pt>
    <dgm:pt modelId="{CABBCF3B-78F2-4720-84A1-0F80DEF9DE55}" type="pres">
      <dgm:prSet presAssocID="{7797843A-8AAB-41F8-A97A-D4464CE16520}" presName="space" presStyleCnt="0"/>
      <dgm:spPr/>
    </dgm:pt>
    <dgm:pt modelId="{B110C52F-F0D4-41E0-B280-40FBC3D414A9}" type="pres">
      <dgm:prSet presAssocID="{2ADE1704-2AC1-4B8D-A497-55F274862118}" presName="composite" presStyleCnt="0"/>
      <dgm:spPr/>
    </dgm:pt>
    <dgm:pt modelId="{522D33B8-7331-4687-A0CF-70F6856020B9}" type="pres">
      <dgm:prSet presAssocID="{2ADE1704-2AC1-4B8D-A497-55F274862118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DA3C4C01-1EB5-4923-8553-9D8015608DCD}" type="pres">
      <dgm:prSet presAssocID="{2ADE1704-2AC1-4B8D-A497-55F274862118}" presName="desTx" presStyleLbl="alignAccFollowNode1" presStyleIdx="1" presStyleCnt="3">
        <dgm:presLayoutVars>
          <dgm:bulletEnabled val="1"/>
        </dgm:presLayoutVars>
      </dgm:prSet>
      <dgm:spPr/>
    </dgm:pt>
    <dgm:pt modelId="{9A10A8B0-5EC6-4270-9E8C-1F5787100AF1}" type="pres">
      <dgm:prSet presAssocID="{5B76D3AF-88B5-4A64-88C4-ADEBA7BB84C7}" presName="space" presStyleCnt="0"/>
      <dgm:spPr/>
    </dgm:pt>
    <dgm:pt modelId="{B19B67F8-C17E-4138-923B-5DCF17844A3E}" type="pres">
      <dgm:prSet presAssocID="{4BE7D82A-C722-433E-BF78-08E90841A918}" presName="composite" presStyleCnt="0"/>
      <dgm:spPr/>
    </dgm:pt>
    <dgm:pt modelId="{102ACB13-B0D4-460C-A58B-C301A6BC645E}" type="pres">
      <dgm:prSet presAssocID="{4BE7D82A-C722-433E-BF78-08E90841A918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DC1985A2-3E9F-445B-8F47-A7DA5DBDF45A}" type="pres">
      <dgm:prSet presAssocID="{4BE7D82A-C722-433E-BF78-08E90841A918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3B3A903-47C5-40BF-89EC-ACDE9441FD1F}" type="presOf" srcId="{E6C0BC85-4115-4257-8D47-5E7DBD5264B2}" destId="{7971B4D5-873E-464F-8718-B4A50B7A7579}" srcOrd="0" destOrd="0" presId="urn:microsoft.com/office/officeart/2005/8/layout/hList1"/>
    <dgm:cxn modelId="{76E2D40E-0AB1-4155-A751-FB8AD1FA1644}" type="presOf" srcId="{4BE7D82A-C722-433E-BF78-08E90841A918}" destId="{102ACB13-B0D4-460C-A58B-C301A6BC645E}" srcOrd="0" destOrd="0" presId="urn:microsoft.com/office/officeart/2005/8/layout/hList1"/>
    <dgm:cxn modelId="{DD204916-D8F2-4B6E-A4CA-EA16B7D64552}" type="presOf" srcId="{5C353676-6CA0-4231-A4B7-E4F2C3700C36}" destId="{CC4AA3B9-D9BC-4C8A-874A-BF0AF8083054}" srcOrd="0" destOrd="0" presId="urn:microsoft.com/office/officeart/2005/8/layout/hList1"/>
    <dgm:cxn modelId="{8BFAAD1E-8D17-401A-A4A7-DCFB8922D308}" type="presOf" srcId="{D99B1611-86BE-499C-AE32-48598334D5EB}" destId="{DC1985A2-3E9F-445B-8F47-A7DA5DBDF45A}" srcOrd="0" destOrd="2" presId="urn:microsoft.com/office/officeart/2005/8/layout/hList1"/>
    <dgm:cxn modelId="{302ADA1F-B800-4B46-8EE6-4F59B70F5183}" srcId="{2ADE1704-2AC1-4B8D-A497-55F274862118}" destId="{3D5A973B-87EF-4510-A6F0-CE87014C2B07}" srcOrd="0" destOrd="0" parTransId="{C02D6F9A-28B9-42EC-98F6-9CF2AD6DE346}" sibTransId="{4758723F-E1DC-457E-B9A9-629AD007B4FA}"/>
    <dgm:cxn modelId="{E45ED822-6DDD-4624-8C40-8C5C39EE9CB5}" type="presOf" srcId="{08911509-AB4B-48E6-902B-288B477ED8CE}" destId="{BFF99AA0-2BF2-4A9E-9C79-57E304777E6D}" srcOrd="0" destOrd="6" presId="urn:microsoft.com/office/officeart/2005/8/layout/hList1"/>
    <dgm:cxn modelId="{7F00265B-9348-4B28-872B-151D17DC9637}" type="presOf" srcId="{2ADE1704-2AC1-4B8D-A497-55F274862118}" destId="{522D33B8-7331-4687-A0CF-70F6856020B9}" srcOrd="0" destOrd="0" presId="urn:microsoft.com/office/officeart/2005/8/layout/hList1"/>
    <dgm:cxn modelId="{4AA79E5E-0897-4018-AB98-D16B00A118C3}" srcId="{5C353676-6CA0-4231-A4B7-E4F2C3700C36}" destId="{E6C0BC85-4115-4257-8D47-5E7DBD5264B2}" srcOrd="0" destOrd="0" parTransId="{CBF311A1-C7A4-40C2-874D-36137F6CC557}" sibTransId="{7797843A-8AAB-41F8-A97A-D4464CE16520}"/>
    <dgm:cxn modelId="{D9967641-A132-40C6-8058-DF599422587C}" srcId="{24C8DF29-A5DA-44EA-8F0F-125BAE35F15D}" destId="{F1E82007-1244-4E0C-89B9-591B565878B8}" srcOrd="5" destOrd="0" parTransId="{E631C511-4987-4661-A6D3-832245F5E941}" sibTransId="{B9A84C67-CF44-46FC-8852-3ECE43BE0416}"/>
    <dgm:cxn modelId="{CB713943-6EA3-43D0-845C-C0A38F5D5E12}" srcId="{4BE7D82A-C722-433E-BF78-08E90841A918}" destId="{57A4CA14-DD8D-4CA1-84D7-E43E4EAF21FE}" srcOrd="1" destOrd="0" parTransId="{443BB1C1-3B00-40EA-8550-84D40CE0149E}" sibTransId="{678693A4-6590-4619-BD9F-05729CCD7C49}"/>
    <dgm:cxn modelId="{8DEEB165-1234-4168-B1CF-20DE3B5BCE90}" srcId="{4BE7D82A-C722-433E-BF78-08E90841A918}" destId="{E4AC3428-0B53-44F9-84C0-D20D19916908}" srcOrd="0" destOrd="0" parTransId="{7DFBF9D5-DED7-430F-99F8-5A791D6F24D4}" sibTransId="{701FEE40-B485-4451-9E4F-8BE51D6F09DD}"/>
    <dgm:cxn modelId="{65C5AF4B-0050-4E1B-B60C-A5E9813BC899}" type="presOf" srcId="{6A27D066-1C6F-4D32-ABAB-997BF00AA249}" destId="{BFF99AA0-2BF2-4A9E-9C79-57E304777E6D}" srcOrd="0" destOrd="2" presId="urn:microsoft.com/office/officeart/2005/8/layout/hList1"/>
    <dgm:cxn modelId="{A2B1D46B-D91E-4D09-8698-B7C28232DD53}" srcId="{2ADE1704-2AC1-4B8D-A497-55F274862118}" destId="{8AA8CFD9-3C6D-4D17-9A54-C6287053C0E1}" srcOrd="1" destOrd="0" parTransId="{6AF36D59-3AEF-44F6-9B58-09E751274A02}" sibTransId="{97E5BC9E-0AA2-4CFA-8DCF-EF6F455956FE}"/>
    <dgm:cxn modelId="{E888094C-DC86-4D7F-A7AA-C3BAD0E885B0}" type="presOf" srcId="{3D5A973B-87EF-4510-A6F0-CE87014C2B07}" destId="{DA3C4C01-1EB5-4923-8553-9D8015608DCD}" srcOrd="0" destOrd="0" presId="urn:microsoft.com/office/officeart/2005/8/layout/hList1"/>
    <dgm:cxn modelId="{D24F5073-868C-49A8-9CB5-036850863AD8}" srcId="{24C8DF29-A5DA-44EA-8F0F-125BAE35F15D}" destId="{F13B7E61-15AA-43EE-94DE-F5C3A6BF37C0}" srcOrd="1" destOrd="0" parTransId="{F4D19172-9DCB-4C90-BF7C-24DCF9A0C26D}" sibTransId="{45C90753-3258-404F-AD1D-C254DCC6C1EE}"/>
    <dgm:cxn modelId="{8420E585-5E2B-49C4-8186-1E58A539B755}" srcId="{24C8DF29-A5DA-44EA-8F0F-125BAE35F15D}" destId="{08911509-AB4B-48E6-902B-288B477ED8CE}" srcOrd="4" destOrd="0" parTransId="{B1E771D1-D5BB-4371-BDBB-BBA09603A153}" sibTransId="{540C4708-15C8-417B-B90D-50695C5B7E82}"/>
    <dgm:cxn modelId="{F6D97B86-1FAE-4B7D-AE68-41091D8D236C}" srcId="{24C8DF29-A5DA-44EA-8F0F-125BAE35F15D}" destId="{19F36CA0-2991-42CE-8891-18576A1CF8EB}" srcOrd="2" destOrd="0" parTransId="{031ED903-79E5-45CA-97BA-FDD393BBF54D}" sibTransId="{113D6ED0-3639-4B5A-8AD6-A76303FB3BB8}"/>
    <dgm:cxn modelId="{18C67F88-8E82-4FF8-B1CD-D0521C23B8F9}" type="presOf" srcId="{41A7B0D0-275F-40E6-8006-4F23D468E41B}" destId="{BFF99AA0-2BF2-4A9E-9C79-57E304777E6D}" srcOrd="0" destOrd="5" presId="urn:microsoft.com/office/officeart/2005/8/layout/hList1"/>
    <dgm:cxn modelId="{75F39989-04EB-4B93-A4A5-EE9392DD0EDB}" type="presOf" srcId="{F13B7E61-15AA-43EE-94DE-F5C3A6BF37C0}" destId="{BFF99AA0-2BF2-4A9E-9C79-57E304777E6D}" srcOrd="0" destOrd="3" presId="urn:microsoft.com/office/officeart/2005/8/layout/hList1"/>
    <dgm:cxn modelId="{8D896291-08C8-46F6-BF81-42D983EF04F0}" srcId="{4BE7D82A-C722-433E-BF78-08E90841A918}" destId="{D99B1611-86BE-499C-AE32-48598334D5EB}" srcOrd="2" destOrd="0" parTransId="{056C213E-F697-4ECC-B14B-4DB3E45D816E}" sibTransId="{774BBC18-E3E0-4C73-8495-2C17B27B57B6}"/>
    <dgm:cxn modelId="{C8EB3592-E3A6-463A-B8EC-C27632912BAD}" type="presOf" srcId="{24C8DF29-A5DA-44EA-8F0F-125BAE35F15D}" destId="{BFF99AA0-2BF2-4A9E-9C79-57E304777E6D}" srcOrd="0" destOrd="1" presId="urn:microsoft.com/office/officeart/2005/8/layout/hList1"/>
    <dgm:cxn modelId="{0E12CCA5-5992-4FB5-8253-442D69241052}" srcId="{24C8DF29-A5DA-44EA-8F0F-125BAE35F15D}" destId="{41A7B0D0-275F-40E6-8006-4F23D468E41B}" srcOrd="3" destOrd="0" parTransId="{3A744428-C2A2-4091-B4F7-9457062AA8F6}" sibTransId="{24E2BE7C-77C8-4066-844E-49F74F414868}"/>
    <dgm:cxn modelId="{8394F2A5-979F-4D2F-9A86-778A756486E4}" type="presOf" srcId="{57A4CA14-DD8D-4CA1-84D7-E43E4EAF21FE}" destId="{DC1985A2-3E9F-445B-8F47-A7DA5DBDF45A}" srcOrd="0" destOrd="1" presId="urn:microsoft.com/office/officeart/2005/8/layout/hList1"/>
    <dgm:cxn modelId="{F7B319A6-34AD-43D1-B802-7BE988518D74}" type="presOf" srcId="{8AA8CFD9-3C6D-4D17-9A54-C6287053C0E1}" destId="{DA3C4C01-1EB5-4923-8553-9D8015608DCD}" srcOrd="0" destOrd="1" presId="urn:microsoft.com/office/officeart/2005/8/layout/hList1"/>
    <dgm:cxn modelId="{2BD926B9-754B-47C1-B0B6-ED0DC99B0E09}" type="presOf" srcId="{E4AC3428-0B53-44F9-84C0-D20D19916908}" destId="{DC1985A2-3E9F-445B-8F47-A7DA5DBDF45A}" srcOrd="0" destOrd="0" presId="urn:microsoft.com/office/officeart/2005/8/layout/hList1"/>
    <dgm:cxn modelId="{EE1D54BE-F16B-4C97-9067-2ED9C1908A2A}" srcId="{5C353676-6CA0-4231-A4B7-E4F2C3700C36}" destId="{2ADE1704-2AC1-4B8D-A497-55F274862118}" srcOrd="1" destOrd="0" parTransId="{8F122635-F139-468B-A6DE-9DEDB0037190}" sibTransId="{5B76D3AF-88B5-4A64-88C4-ADEBA7BB84C7}"/>
    <dgm:cxn modelId="{3DE1DAC4-8441-406C-B29E-764323F62D4E}" srcId="{E6C0BC85-4115-4257-8D47-5E7DBD5264B2}" destId="{24C8DF29-A5DA-44EA-8F0F-125BAE35F15D}" srcOrd="1" destOrd="0" parTransId="{933884EC-C78D-4C4F-A216-59BF58236637}" sibTransId="{99FCDFD5-95B3-47E5-B1A1-114960F1ABB3}"/>
    <dgm:cxn modelId="{40BA4BD3-9BE6-4D94-B8B2-547850BBECED}" type="presOf" srcId="{F1E82007-1244-4E0C-89B9-591B565878B8}" destId="{BFF99AA0-2BF2-4A9E-9C79-57E304777E6D}" srcOrd="0" destOrd="7" presId="urn:microsoft.com/office/officeart/2005/8/layout/hList1"/>
    <dgm:cxn modelId="{3E4151D4-9F61-4F23-9D6C-86E027D99855}" type="presOf" srcId="{338CAB07-ED90-44EB-81BB-2ED92D57338E}" destId="{BFF99AA0-2BF2-4A9E-9C79-57E304777E6D}" srcOrd="0" destOrd="0" presId="urn:microsoft.com/office/officeart/2005/8/layout/hList1"/>
    <dgm:cxn modelId="{ED5B82DF-CA26-4A10-8E71-8F08B9B814DE}" srcId="{24C8DF29-A5DA-44EA-8F0F-125BAE35F15D}" destId="{6A27D066-1C6F-4D32-ABAB-997BF00AA249}" srcOrd="0" destOrd="0" parTransId="{01AEB532-A029-48CF-9F8B-93721FDFDA55}" sibTransId="{382F8F17-A572-4981-ADF9-295277BBD048}"/>
    <dgm:cxn modelId="{9FBB56E2-0328-4117-9C52-013FE5BF5A58}" type="presOf" srcId="{19F36CA0-2991-42CE-8891-18576A1CF8EB}" destId="{BFF99AA0-2BF2-4A9E-9C79-57E304777E6D}" srcOrd="0" destOrd="4" presId="urn:microsoft.com/office/officeart/2005/8/layout/hList1"/>
    <dgm:cxn modelId="{812D69E4-D124-4895-ADA3-D370A6AC831D}" srcId="{E6C0BC85-4115-4257-8D47-5E7DBD5264B2}" destId="{338CAB07-ED90-44EB-81BB-2ED92D57338E}" srcOrd="0" destOrd="0" parTransId="{0D3136FE-B7C6-40D7-BA04-652F2CD66C94}" sibTransId="{E3C686A6-569A-4E6E-93DF-9246E10C6908}"/>
    <dgm:cxn modelId="{EEE736FF-4491-49DD-8187-D6EF4D0F0B73}" srcId="{5C353676-6CA0-4231-A4B7-E4F2C3700C36}" destId="{4BE7D82A-C722-433E-BF78-08E90841A918}" srcOrd="2" destOrd="0" parTransId="{F9ECCE3F-4818-45E6-8753-04B8CBB954A5}" sibTransId="{96F61D4C-FEFA-4530-BA5A-804AA53D86D0}"/>
    <dgm:cxn modelId="{F3D56EE7-1CDB-43A9-980D-C92FAF20F2ED}" type="presParOf" srcId="{CC4AA3B9-D9BC-4C8A-874A-BF0AF8083054}" destId="{325A96D7-68AC-44DC-B6C0-F61500A86A15}" srcOrd="0" destOrd="0" presId="urn:microsoft.com/office/officeart/2005/8/layout/hList1"/>
    <dgm:cxn modelId="{5ABF01A5-5B11-4EA5-9C6C-277503779E8A}" type="presParOf" srcId="{325A96D7-68AC-44DC-B6C0-F61500A86A15}" destId="{7971B4D5-873E-464F-8718-B4A50B7A7579}" srcOrd="0" destOrd="0" presId="urn:microsoft.com/office/officeart/2005/8/layout/hList1"/>
    <dgm:cxn modelId="{D963F3B6-B6A2-46DB-BFE9-9C72CA675F67}" type="presParOf" srcId="{325A96D7-68AC-44DC-B6C0-F61500A86A15}" destId="{BFF99AA0-2BF2-4A9E-9C79-57E304777E6D}" srcOrd="1" destOrd="0" presId="urn:microsoft.com/office/officeart/2005/8/layout/hList1"/>
    <dgm:cxn modelId="{EB8E0913-C1E9-4531-9999-2B06AEFC3256}" type="presParOf" srcId="{CC4AA3B9-D9BC-4C8A-874A-BF0AF8083054}" destId="{CABBCF3B-78F2-4720-84A1-0F80DEF9DE55}" srcOrd="1" destOrd="0" presId="urn:microsoft.com/office/officeart/2005/8/layout/hList1"/>
    <dgm:cxn modelId="{454D91D4-FA72-4B2B-85B8-E0103F786184}" type="presParOf" srcId="{CC4AA3B9-D9BC-4C8A-874A-BF0AF8083054}" destId="{B110C52F-F0D4-41E0-B280-40FBC3D414A9}" srcOrd="2" destOrd="0" presId="urn:microsoft.com/office/officeart/2005/8/layout/hList1"/>
    <dgm:cxn modelId="{54190B72-6396-487A-94D0-2B29988F5A97}" type="presParOf" srcId="{B110C52F-F0D4-41E0-B280-40FBC3D414A9}" destId="{522D33B8-7331-4687-A0CF-70F6856020B9}" srcOrd="0" destOrd="0" presId="urn:microsoft.com/office/officeart/2005/8/layout/hList1"/>
    <dgm:cxn modelId="{6673AB34-2973-4062-9E63-8AA39F1F7488}" type="presParOf" srcId="{B110C52F-F0D4-41E0-B280-40FBC3D414A9}" destId="{DA3C4C01-1EB5-4923-8553-9D8015608DCD}" srcOrd="1" destOrd="0" presId="urn:microsoft.com/office/officeart/2005/8/layout/hList1"/>
    <dgm:cxn modelId="{66062A0B-BAF9-4D1D-91EB-16C0879C7C2F}" type="presParOf" srcId="{CC4AA3B9-D9BC-4C8A-874A-BF0AF8083054}" destId="{9A10A8B0-5EC6-4270-9E8C-1F5787100AF1}" srcOrd="3" destOrd="0" presId="urn:microsoft.com/office/officeart/2005/8/layout/hList1"/>
    <dgm:cxn modelId="{B48192D9-501C-4832-A26E-2980B1A77FA9}" type="presParOf" srcId="{CC4AA3B9-D9BC-4C8A-874A-BF0AF8083054}" destId="{B19B67F8-C17E-4138-923B-5DCF17844A3E}" srcOrd="4" destOrd="0" presId="urn:microsoft.com/office/officeart/2005/8/layout/hList1"/>
    <dgm:cxn modelId="{5D82366C-BA88-4E74-B4B8-ED33359F7801}" type="presParOf" srcId="{B19B67F8-C17E-4138-923B-5DCF17844A3E}" destId="{102ACB13-B0D4-460C-A58B-C301A6BC645E}" srcOrd="0" destOrd="0" presId="urn:microsoft.com/office/officeart/2005/8/layout/hList1"/>
    <dgm:cxn modelId="{4DB7F425-194F-4E71-81D0-C4BE80A47D7C}" type="presParOf" srcId="{B19B67F8-C17E-4138-923B-5DCF17844A3E}" destId="{DC1985A2-3E9F-445B-8F47-A7DA5DBDF45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71B4D5-873E-464F-8718-B4A50B7A7579}">
      <dsp:nvSpPr>
        <dsp:cNvPr id="0" name=""/>
        <dsp:cNvSpPr/>
      </dsp:nvSpPr>
      <dsp:spPr>
        <a:xfrm>
          <a:off x="3652" y="146309"/>
          <a:ext cx="3561293" cy="8529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Collection from public SpaceX data.</a:t>
          </a:r>
        </a:p>
      </dsp:txBody>
      <dsp:txXfrm>
        <a:off x="3652" y="146309"/>
        <a:ext cx="3561293" cy="852929"/>
      </dsp:txXfrm>
    </dsp:sp>
    <dsp:sp modelId="{BFF99AA0-2BF2-4A9E-9C79-57E304777E6D}">
      <dsp:nvSpPr>
        <dsp:cNvPr id="0" name=""/>
        <dsp:cNvSpPr/>
      </dsp:nvSpPr>
      <dsp:spPr>
        <a:xfrm>
          <a:off x="3652" y="999238"/>
          <a:ext cx="3561293" cy="35986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api.spacexdata.com/v4/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API has different endpoints: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/capsules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/cores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/past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/rockets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/launchpad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/payloads </a:t>
          </a:r>
        </a:p>
      </dsp:txBody>
      <dsp:txXfrm>
        <a:off x="3652" y="999238"/>
        <a:ext cx="3561293" cy="3598695"/>
      </dsp:txXfrm>
    </dsp:sp>
    <dsp:sp modelId="{522D33B8-7331-4687-A0CF-70F6856020B9}">
      <dsp:nvSpPr>
        <dsp:cNvPr id="0" name=""/>
        <dsp:cNvSpPr/>
      </dsp:nvSpPr>
      <dsp:spPr>
        <a:xfrm>
          <a:off x="4063527" y="146309"/>
          <a:ext cx="3561293" cy="8529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Web scraping</a:t>
          </a:r>
        </a:p>
      </dsp:txBody>
      <dsp:txXfrm>
        <a:off x="4063527" y="146309"/>
        <a:ext cx="3561293" cy="852929"/>
      </dsp:txXfrm>
    </dsp:sp>
    <dsp:sp modelId="{DA3C4C01-1EB5-4923-8553-9D8015608DCD}">
      <dsp:nvSpPr>
        <dsp:cNvPr id="0" name=""/>
        <dsp:cNvSpPr/>
      </dsp:nvSpPr>
      <dsp:spPr>
        <a:xfrm>
          <a:off x="4063527" y="999238"/>
          <a:ext cx="3561293" cy="35986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Gather data from SpaceX wiki page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Use </a:t>
          </a:r>
          <a:r>
            <a:rPr lang="en-US" sz="2300" kern="1200" dirty="0" err="1"/>
            <a:t>BeautifulSoup</a:t>
          </a:r>
          <a:r>
            <a:rPr lang="en-US" sz="2300" kern="1200" dirty="0"/>
            <a:t> to handle data </a:t>
          </a:r>
        </a:p>
      </dsp:txBody>
      <dsp:txXfrm>
        <a:off x="4063527" y="999238"/>
        <a:ext cx="3561293" cy="3598695"/>
      </dsp:txXfrm>
    </dsp:sp>
    <dsp:sp modelId="{102ACB13-B0D4-460C-A58B-C301A6BC645E}">
      <dsp:nvSpPr>
        <dsp:cNvPr id="0" name=""/>
        <dsp:cNvSpPr/>
      </dsp:nvSpPr>
      <dsp:spPr>
        <a:xfrm>
          <a:off x="8123401" y="146309"/>
          <a:ext cx="3561293" cy="85292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93472" rIns="163576" bIns="93472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 Wrangling</a:t>
          </a:r>
        </a:p>
      </dsp:txBody>
      <dsp:txXfrm>
        <a:off x="8123401" y="146309"/>
        <a:ext cx="3561293" cy="852929"/>
      </dsp:txXfrm>
    </dsp:sp>
    <dsp:sp modelId="{DC1985A2-3E9F-445B-8F47-A7DA5DBDF45A}">
      <dsp:nvSpPr>
        <dsp:cNvPr id="0" name=""/>
        <dsp:cNvSpPr/>
      </dsp:nvSpPr>
      <dsp:spPr>
        <a:xfrm>
          <a:off x="8123401" y="999238"/>
          <a:ext cx="3561293" cy="3598695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Convert variables to correct type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Identify and correct missing values</a:t>
          </a: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dirty="0"/>
            <a:t>Remove irrelevant data</a:t>
          </a:r>
        </a:p>
      </dsp:txBody>
      <dsp:txXfrm>
        <a:off x="8123401" y="999238"/>
        <a:ext cx="3561293" cy="359869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3/7/2024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128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8689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302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502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241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2405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1975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0545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38014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6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401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3/7/2024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231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210.png"/><Relationship Id="rId7" Type="http://schemas.openxmlformats.org/officeDocument/2006/relationships/image" Target="../media/image310.png"/><Relationship Id="rId12" Type="http://schemas.openxmlformats.org/officeDocument/2006/relationships/customXml" Target="../ink/ink9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4.xml"/><Relationship Id="rId11" Type="http://schemas.openxmlformats.org/officeDocument/2006/relationships/customXml" Target="../ink/ink8.xml"/><Relationship Id="rId5" Type="http://schemas.openxmlformats.org/officeDocument/2006/relationships/customXml" Target="../ink/ink3.xml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7" Type="http://schemas.openxmlformats.org/officeDocument/2006/relationships/image" Target="../media/image6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.xml"/><Relationship Id="rId5" Type="http://schemas.openxmlformats.org/officeDocument/2006/relationships/customXml" Target="../ink/ink20.xml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4.xml"/><Relationship Id="rId13" Type="http://schemas.openxmlformats.org/officeDocument/2006/relationships/diagramData" Target="../diagrams/data1.xml"/><Relationship Id="rId3" Type="http://schemas.openxmlformats.org/officeDocument/2006/relationships/image" Target="../media/image9.png"/><Relationship Id="rId7" Type="http://schemas.openxmlformats.org/officeDocument/2006/relationships/image" Target="../media/image10.png"/><Relationship Id="rId12" Type="http://schemas.openxmlformats.org/officeDocument/2006/relationships/customXml" Target="../ink/ink18.xml"/><Relationship Id="rId17" Type="http://schemas.microsoft.com/office/2007/relationships/diagramDrawing" Target="../diagrams/drawing1.xml"/><Relationship Id="rId2" Type="http://schemas.openxmlformats.org/officeDocument/2006/relationships/customXml" Target="../ink/ink10.xml"/><Relationship Id="rId16" Type="http://schemas.openxmlformats.org/officeDocument/2006/relationships/diagramColors" Target="../diagrams/colors1.xml"/><Relationship Id="rId1" Type="http://schemas.openxmlformats.org/officeDocument/2006/relationships/slideLayout" Target="../slideLayouts/slideLayout4.xml"/><Relationship Id="rId6" Type="http://schemas.openxmlformats.org/officeDocument/2006/relationships/customXml" Target="../ink/ink13.xml"/><Relationship Id="rId11" Type="http://schemas.openxmlformats.org/officeDocument/2006/relationships/customXml" Target="../ink/ink17.xml"/><Relationship Id="rId5" Type="http://schemas.openxmlformats.org/officeDocument/2006/relationships/customXml" Target="../ink/ink12.xml"/><Relationship Id="rId15" Type="http://schemas.openxmlformats.org/officeDocument/2006/relationships/diagramQuickStyle" Target="../diagrams/quickStyle1.xml"/><Relationship Id="rId10" Type="http://schemas.openxmlformats.org/officeDocument/2006/relationships/customXml" Target="../ink/ink16.xml"/><Relationship Id="rId4" Type="http://schemas.openxmlformats.org/officeDocument/2006/relationships/customXml" Target="../ink/ink11.xml"/><Relationship Id="rId9" Type="http://schemas.openxmlformats.org/officeDocument/2006/relationships/customXml" Target="../ink/ink15.xml"/><Relationship Id="rId1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i.spacexdata.com/v4/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/index.php?title=List_of_Falcon_9_and_Falcon_Heavy_launches&amp;oldid=1027686922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 t="-7000" b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919" y="112854"/>
            <a:ext cx="6271369" cy="1860100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IBM Plex Mono SemiBold"/>
              </a:rPr>
              <a:t>Space racing with Data Science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919" y="4704249"/>
            <a:ext cx="2621757" cy="10440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BM Plex Mono Text"/>
              </a:rPr>
              <a:t>Luiz </a:t>
            </a:r>
            <a:r>
              <a:rPr lang="en-US" err="1">
                <a:solidFill>
                  <a:schemeClr val="bg1"/>
                </a:solidFill>
                <a:latin typeface="IBM Plex Mono Text"/>
              </a:rPr>
              <a:t>Guardini</a:t>
            </a:r>
            <a:endParaRPr lang="en-US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latin typeface="IBM Plex Mono Text"/>
              </a:rPr>
              <a:t>March 6</a:t>
            </a:r>
            <a:r>
              <a:rPr lang="en-US" baseline="30000" dirty="0">
                <a:solidFill>
                  <a:schemeClr val="bg1"/>
                </a:solidFill>
                <a:latin typeface="IBM Plex Mono Text"/>
              </a:rPr>
              <a:t>th</a:t>
            </a:r>
            <a:r>
              <a:rPr lang="en-US" dirty="0">
                <a:solidFill>
                  <a:schemeClr val="bg1"/>
                </a:solidFill>
                <a:latin typeface="IBM Plex Mono Text"/>
              </a:rPr>
              <a:t> 2024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EDA with DATA VISUALIZATION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5DE92-4C46-48DF-55B5-59E15D687B51}"/>
              </a:ext>
            </a:extLst>
          </p:cNvPr>
          <p:cNvSpPr txBox="1"/>
          <p:nvPr/>
        </p:nvSpPr>
        <p:spPr>
          <a:xfrm>
            <a:off x="5678366" y="2593547"/>
            <a:ext cx="5815012" cy="32624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lvl="1" indent="-285750">
              <a:buFont typeface="Arial"/>
              <a:buChar char="•"/>
            </a:pPr>
            <a:r>
              <a:rPr lang="en-US" sz="2200" dirty="0">
                <a:latin typeface="IBM Plex Mono Text"/>
                <a:cs typeface="Arial"/>
              </a:rPr>
              <a:t>Use Matplotlib and Seaborn to create relevant graphs to grasp information on the following indicators:​</a:t>
            </a:r>
            <a:endParaRPr lang="en-US" sz="2200" dirty="0"/>
          </a:p>
          <a:p>
            <a:pPr marL="685800" lvl="3" indent="-228600">
              <a:buFont typeface="Arial"/>
              <a:buChar char="•"/>
            </a:pPr>
            <a:r>
              <a:rPr lang="en-US" sz="2000" dirty="0">
                <a:latin typeface="IBM Plex Mono Text"/>
                <a:cs typeface="Arial"/>
              </a:rPr>
              <a:t>Evolution of successful missions.​</a:t>
            </a:r>
          </a:p>
          <a:p>
            <a:pPr marL="685800" lvl="3" indent="-228600">
              <a:buFont typeface="Arial"/>
              <a:buChar char="•"/>
            </a:pPr>
            <a:r>
              <a:rPr lang="en-US" sz="2000" dirty="0">
                <a:latin typeface="IBM Plex Mono Text"/>
                <a:cs typeface="Arial"/>
              </a:rPr>
              <a:t>Launch Success Yearly Trend.​</a:t>
            </a:r>
          </a:p>
          <a:p>
            <a:pPr marL="685800" lvl="3" indent="-228600">
              <a:buFont typeface="Arial"/>
              <a:buChar char="•"/>
            </a:pPr>
            <a:r>
              <a:rPr lang="en-US" sz="2000" dirty="0">
                <a:latin typeface="IBM Plex Mono Text"/>
                <a:cs typeface="Arial"/>
              </a:rPr>
              <a:t>Launch Site success rate.​</a:t>
            </a:r>
          </a:p>
          <a:p>
            <a:pPr marL="685800" lvl="3" indent="-228600">
              <a:buFont typeface="Arial"/>
              <a:buChar char="•"/>
            </a:pPr>
            <a:r>
              <a:rPr lang="en-US" sz="2000" dirty="0">
                <a:latin typeface="IBM Plex Mono Text"/>
                <a:cs typeface="Arial"/>
              </a:rPr>
              <a:t>Relationship between Payload and Launch Site.​</a:t>
            </a:r>
          </a:p>
          <a:p>
            <a:pPr marL="685800" lvl="3" indent="-228600">
              <a:buFont typeface="Arial"/>
              <a:buChar char="•"/>
            </a:pPr>
            <a:r>
              <a:rPr lang="en-US" sz="2000" dirty="0">
                <a:latin typeface="IBM Plex Mono Text"/>
                <a:cs typeface="Arial"/>
              </a:rPr>
              <a:t>Success launcher landing per Orbit.​</a:t>
            </a:r>
          </a:p>
          <a:p>
            <a:pPr marL="685800" lvl="3" indent="-228600">
              <a:buFont typeface="Arial"/>
              <a:buChar char="•"/>
            </a:pPr>
            <a:r>
              <a:rPr lang="en-US" sz="2000" dirty="0">
                <a:latin typeface="IBM Plex Mono Text"/>
                <a:cs typeface="Arial"/>
              </a:rPr>
              <a:t>Relationship between Flight Number and Orbit Type.​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E4683C-0061-E778-C9F5-504968393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965" y="1714500"/>
            <a:ext cx="5107323" cy="509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944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EDA with SQL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5DE92-4C46-48DF-55B5-59E15D687B51}"/>
              </a:ext>
            </a:extLst>
          </p:cNvPr>
          <p:cNvSpPr txBox="1"/>
          <p:nvPr/>
        </p:nvSpPr>
        <p:spPr>
          <a:xfrm>
            <a:off x="58616" y="1652954"/>
            <a:ext cx="11803856" cy="54476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sz="2200" dirty="0">
                <a:latin typeface="IBM Plex Mono Text"/>
                <a:cs typeface="Arial"/>
              </a:rPr>
              <a:t>Load SpaceX dataset into PostgreSQL database to work within </a:t>
            </a:r>
            <a:r>
              <a:rPr lang="en-US" sz="2200" dirty="0" err="1">
                <a:latin typeface="IBM Plex Mono Text"/>
                <a:cs typeface="Arial"/>
              </a:rPr>
              <a:t>Jupyter</a:t>
            </a:r>
            <a:r>
              <a:rPr lang="en-US" sz="2200" dirty="0">
                <a:latin typeface="IBM Plex Mono Text"/>
                <a:cs typeface="Arial"/>
              </a:rPr>
              <a:t> Notebook.</a:t>
            </a:r>
          </a:p>
          <a:p>
            <a:pPr marL="342900" lvl="1" indent="-342900">
              <a:buFont typeface="Arial"/>
              <a:buChar char="•"/>
            </a:pPr>
            <a:r>
              <a:rPr lang="en-US" sz="2200" dirty="0">
                <a:latin typeface="IBM Plex Mono Text"/>
                <a:cs typeface="Arial"/>
              </a:rPr>
              <a:t>Get insights from the data for the following instances:</a:t>
            </a:r>
          </a:p>
          <a:p>
            <a:pPr lvl="2" indent="-457200">
              <a:buAutoNum type="arabicPeriod"/>
            </a:pPr>
            <a:r>
              <a:rPr lang="en-US" sz="2200">
                <a:latin typeface="IBM Plex Mono Text"/>
                <a:cs typeface="Arial"/>
              </a:rPr>
              <a:t>Unique launch sites</a:t>
            </a:r>
            <a:endParaRPr lang="en-US" sz="2200" dirty="0">
              <a:latin typeface="IBM Plex Mono Text"/>
              <a:cs typeface="Arial"/>
            </a:endParaRPr>
          </a:p>
          <a:p>
            <a:pPr marL="800100" lvl="2" indent="-342900">
              <a:buAutoNum type="arabicPeriod"/>
            </a:pPr>
            <a:r>
              <a:rPr lang="en-US" sz="2200">
                <a:latin typeface="IBM Plex Mono Text"/>
                <a:cs typeface="Arial"/>
              </a:rPr>
              <a:t>Records where launch sites begin with string 'CCA'</a:t>
            </a:r>
            <a:endParaRPr lang="en-US" sz="2200" dirty="0">
              <a:latin typeface="IBM Plex Mono Text"/>
              <a:cs typeface="Arial"/>
            </a:endParaRPr>
          </a:p>
          <a:p>
            <a:pPr marL="800100" lvl="2" indent="-342900">
              <a:buAutoNum type="arabicPeriod"/>
            </a:pPr>
            <a:r>
              <a:rPr lang="en-US" sz="2200" dirty="0">
                <a:latin typeface="IBM Plex Mono Text"/>
                <a:cs typeface="Arial"/>
              </a:rPr>
              <a:t>Total </a:t>
            </a:r>
            <a:r>
              <a:rPr lang="en-US" sz="2200">
                <a:latin typeface="IBM Plex Mono Text"/>
                <a:cs typeface="Arial"/>
              </a:rPr>
              <a:t>Payload mass carried.</a:t>
            </a:r>
            <a:endParaRPr lang="en-US" sz="2200" dirty="0">
              <a:latin typeface="IBM Plex Mono Text"/>
              <a:cs typeface="Arial"/>
            </a:endParaRPr>
          </a:p>
          <a:p>
            <a:pPr marL="800100" lvl="2" indent="-342900">
              <a:buAutoNum type="arabicPeriod"/>
            </a:pPr>
            <a:r>
              <a:rPr lang="en-US" sz="2200" dirty="0">
                <a:latin typeface="IBM Plex Mono Text"/>
                <a:cs typeface="Arial"/>
              </a:rPr>
              <a:t>Average payload mass carried by booster F9 v1.</a:t>
            </a:r>
            <a:r>
              <a:rPr lang="en-US" sz="2200">
                <a:latin typeface="IBM Plex Mono Text"/>
                <a:cs typeface="Arial"/>
              </a:rPr>
              <a:t>1.</a:t>
            </a:r>
            <a:endParaRPr lang="en-US" sz="2200" dirty="0">
              <a:latin typeface="IBM Plex Mono Text"/>
              <a:cs typeface="Arial"/>
            </a:endParaRPr>
          </a:p>
          <a:p>
            <a:pPr marL="800100" lvl="2" indent="-342900">
              <a:buAutoNum type="arabicPeriod"/>
            </a:pPr>
            <a:r>
              <a:rPr lang="en-US" sz="2200">
                <a:latin typeface="IBM Plex Mono Text"/>
                <a:cs typeface="Arial"/>
              </a:rPr>
              <a:t>Date of the first successful landing.</a:t>
            </a:r>
            <a:endParaRPr lang="en-US" sz="2200" dirty="0">
              <a:latin typeface="IBM Plex Mono Text"/>
              <a:cs typeface="Arial"/>
            </a:endParaRPr>
          </a:p>
          <a:p>
            <a:pPr marL="800100" lvl="2" indent="-342900">
              <a:buAutoNum type="arabicPeriod"/>
            </a:pPr>
            <a:r>
              <a:rPr lang="en-US" sz="2200">
                <a:latin typeface="IBM Plex Mono Text"/>
                <a:cs typeface="Arial"/>
              </a:rPr>
              <a:t>Boosters with success in drone ship with specific</a:t>
            </a:r>
            <a:br>
              <a:rPr lang="en-US" sz="2200" dirty="0">
                <a:latin typeface="IBM Plex Mono Text"/>
                <a:cs typeface="Arial"/>
              </a:rPr>
            </a:br>
            <a:r>
              <a:rPr lang="en-US" sz="2200">
                <a:latin typeface="IBM Plex Mono Text"/>
                <a:cs typeface="Arial"/>
              </a:rPr>
              <a:t>payload range</a:t>
            </a:r>
            <a:endParaRPr lang="en-US" sz="2200" dirty="0">
              <a:latin typeface="IBM Plex Mono Text"/>
              <a:cs typeface="Arial"/>
            </a:endParaRPr>
          </a:p>
          <a:p>
            <a:pPr marL="800100" lvl="2" indent="-342900">
              <a:buAutoNum type="arabicPeriod"/>
            </a:pPr>
            <a:r>
              <a:rPr lang="en-US" sz="2200" dirty="0">
                <a:latin typeface="IBM Plex Mono Text"/>
                <a:cs typeface="Arial"/>
              </a:rPr>
              <a:t>Number of successful and failure mission </a:t>
            </a:r>
            <a:br>
              <a:rPr lang="en-US" sz="2200" dirty="0">
                <a:latin typeface="IBM Plex Mono Text"/>
                <a:cs typeface="Arial"/>
              </a:rPr>
            </a:br>
            <a:r>
              <a:rPr lang="en-US" sz="2200" dirty="0">
                <a:latin typeface="IBM Plex Mono Text"/>
                <a:cs typeface="Arial"/>
              </a:rPr>
              <a:t>outcomes</a:t>
            </a:r>
          </a:p>
          <a:p>
            <a:pPr marL="800100" lvl="2" indent="-342900">
              <a:buAutoNum type="arabicPeriod"/>
            </a:pPr>
            <a:r>
              <a:rPr lang="en-US" sz="2200" dirty="0">
                <a:latin typeface="IBM Plex Mono Text"/>
                <a:cs typeface="Arial"/>
              </a:rPr>
              <a:t>List boost versions</a:t>
            </a:r>
          </a:p>
          <a:p>
            <a:pPr marL="800100" lvl="2" indent="-342900">
              <a:buAutoNum type="arabicPeriod"/>
            </a:pPr>
            <a:r>
              <a:rPr lang="en-US" sz="2200" dirty="0">
                <a:latin typeface="IBM Plex Mono Text"/>
                <a:cs typeface="Arial"/>
              </a:rPr>
              <a:t>Failures for a corresponding year</a:t>
            </a:r>
          </a:p>
          <a:p>
            <a:pPr marL="800100" lvl="2" indent="-342900">
              <a:buAutoNum type="arabicPeriod"/>
            </a:pPr>
            <a:r>
              <a:rPr lang="en-US" sz="2200" dirty="0">
                <a:latin typeface="IBM Plex Mono Text"/>
                <a:cs typeface="Arial"/>
              </a:rPr>
              <a:t>Count landing outcomes</a:t>
            </a:r>
          </a:p>
          <a:p>
            <a:pPr marL="800100" lvl="2" indent="-342900">
              <a:buAutoNum type="arabicPeriod"/>
            </a:pPr>
            <a:endParaRPr lang="en-US" sz="2200" dirty="0">
              <a:latin typeface="IBM Plex Mono Text"/>
              <a:cs typeface="Arial"/>
            </a:endParaRPr>
          </a:p>
          <a:p>
            <a:pPr marL="685800" lvl="2" indent="-228600">
              <a:buAutoNum type="arabicPeriod"/>
            </a:pPr>
            <a:endParaRPr lang="en-US" dirty="0">
              <a:latin typeface="IBM Plex Mono Text"/>
              <a:cs typeface="Arial"/>
            </a:endParaRPr>
          </a:p>
        </p:txBody>
      </p:sp>
      <p:pic>
        <p:nvPicPr>
          <p:cNvPr id="5" name="Picture 4" descr="Free photo big data blockchain technology isometric mobile phone data visualization">
            <a:extLst>
              <a:ext uri="{FF2B5EF4-FFF2-40B4-BE49-F238E27FC236}">
                <a16:creationId xmlns:a16="http://schemas.microsoft.com/office/drawing/2014/main" id="{4B6DE0E3-8287-8E1E-8711-691A7FCDB3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7494" y="4054995"/>
            <a:ext cx="5243511" cy="2284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286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EDA with INTERACTIVE VISUAL ANALYTICS  - Folium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5DE92-4C46-48DF-55B5-59E15D687B51}"/>
              </a:ext>
            </a:extLst>
          </p:cNvPr>
          <p:cNvSpPr txBox="1"/>
          <p:nvPr/>
        </p:nvSpPr>
        <p:spPr>
          <a:xfrm>
            <a:off x="4737772" y="1688672"/>
            <a:ext cx="7279482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ptos"/>
                <a:cs typeface="Arial"/>
              </a:rPr>
              <a:t>Mark all launch sites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200" dirty="0">
                <a:latin typeface="Aptos"/>
                <a:cs typeface="Arial"/>
              </a:rPr>
              <a:t>Add map objects such as markers, circles and lines.</a:t>
            </a:r>
          </a:p>
          <a:p>
            <a:pPr marL="800100" lvl="1" indent="-342900">
              <a:buFont typeface="Courier New"/>
              <a:buChar char="o"/>
            </a:pPr>
            <a:r>
              <a:rPr lang="en-US" sz="2200" dirty="0">
                <a:latin typeface="Aptos"/>
                <a:cs typeface="Arial"/>
              </a:rPr>
              <a:t>Mark success or failure of launches for each site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ptos"/>
                <a:cs typeface="Arial"/>
              </a:rPr>
              <a:t>Assign feature launch outcomes according to feature class (0 for failure, 1 for success)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ptos"/>
                <a:cs typeface="Arial"/>
              </a:rPr>
              <a:t>Use color-labeled marker clusters to identify site rate of success.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ptos"/>
                <a:cs typeface="Arial"/>
              </a:rPr>
              <a:t>Calculate the distance between</a:t>
            </a:r>
            <a:r>
              <a:rPr lang="en-US" sz="2200">
                <a:latin typeface="Aptos"/>
                <a:cs typeface="Arial"/>
              </a:rPr>
              <a:t> the site and a point of interest.</a:t>
            </a:r>
            <a:endParaRPr lang="en-US" sz="2200" dirty="0">
              <a:latin typeface="Aptos"/>
              <a:cs typeface="Arial"/>
            </a:endParaRPr>
          </a:p>
          <a:p>
            <a:pPr marL="685800" lvl="2" indent="-228600">
              <a:buFont typeface="Arial"/>
              <a:buChar char="•"/>
            </a:pPr>
            <a:endParaRPr lang="en-US" dirty="0">
              <a:latin typeface="IBM Plex Mono Text"/>
              <a:cs typeface="Arial"/>
            </a:endParaRPr>
          </a:p>
        </p:txBody>
      </p:sp>
      <p:pic>
        <p:nvPicPr>
          <p:cNvPr id="3" name="Picture 2" descr="A map of a city&#10;&#10;Description automatically generated">
            <a:extLst>
              <a:ext uri="{FF2B5EF4-FFF2-40B4-BE49-F238E27FC236}">
                <a16:creationId xmlns:a16="http://schemas.microsoft.com/office/drawing/2014/main" id="{46C988F5-E7E7-25B6-DCC1-347815CA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3" y="3374231"/>
            <a:ext cx="4364831" cy="3359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826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EDA with INTERACTIVE VISUAL ANALYTICS  - Dashboard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15DE92-4C46-48DF-55B5-59E15D687B51}"/>
              </a:ext>
            </a:extLst>
          </p:cNvPr>
          <p:cNvSpPr txBox="1"/>
          <p:nvPr/>
        </p:nvSpPr>
        <p:spPr>
          <a:xfrm>
            <a:off x="320553" y="1700578"/>
            <a:ext cx="11696701" cy="240065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200" dirty="0">
                <a:latin typeface="Aptos"/>
                <a:cs typeface="Arial"/>
              </a:rPr>
              <a:t>Build an interactive dashboard with </a:t>
            </a:r>
            <a:r>
              <a:rPr lang="en-US" sz="2200" dirty="0" err="1">
                <a:latin typeface="Aptos"/>
                <a:cs typeface="Arial"/>
              </a:rPr>
              <a:t>Ploty</a:t>
            </a:r>
            <a:r>
              <a:rPr lang="en-US" sz="2200" dirty="0">
                <a:latin typeface="Aptos"/>
                <a:cs typeface="Arial"/>
              </a:rPr>
              <a:t> Dash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ptos"/>
                <a:cs typeface="Arial"/>
              </a:rPr>
              <a:t>Create a dropdown menu to select 'All sites' or a specific launch site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ptos"/>
                <a:cs typeface="Arial"/>
              </a:rPr>
              <a:t>Create a slide range to select payload mass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ptos"/>
                <a:cs typeface="Arial"/>
              </a:rPr>
              <a:t>Plot a pie chart to depict the launches per site</a:t>
            </a: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latin typeface="Aptos"/>
                <a:cs typeface="Arial"/>
              </a:rPr>
              <a:t>Plot scatter graph to show relationship between Successful Outcome and Payload Mass [Kg] for different booster versions.</a:t>
            </a:r>
          </a:p>
          <a:p>
            <a:pPr marL="685800" lvl="2" indent="-228600">
              <a:buFont typeface="Arial"/>
              <a:buChar char="•"/>
            </a:pPr>
            <a:endParaRPr lang="en-US" dirty="0">
              <a:latin typeface="IBM Plex Mono Text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612388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PREDICTIVE ANALYSIS (CLASSIFICATION)</a:t>
            </a:r>
            <a:endParaRPr lang="en-US" dirty="0"/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CAC37997-6D81-0F05-D431-93DD5AC4B0E4}"/>
              </a:ext>
            </a:extLst>
          </p:cNvPr>
          <p:cNvSpPr/>
          <p:nvPr/>
        </p:nvSpPr>
        <p:spPr>
          <a:xfrm>
            <a:off x="321468" y="3786187"/>
            <a:ext cx="1702593" cy="892968"/>
          </a:xfrm>
          <a:prstGeom prst="round2Diag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Space X Falcon 9 Data</a:t>
            </a: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B89FF33A-4C5C-DEAC-A3AF-854C79DBB93B}"/>
              </a:ext>
            </a:extLst>
          </p:cNvPr>
          <p:cNvSpPr/>
          <p:nvPr/>
        </p:nvSpPr>
        <p:spPr>
          <a:xfrm>
            <a:off x="2714623" y="3774281"/>
            <a:ext cx="1702593" cy="892968"/>
          </a:xfrm>
          <a:prstGeom prst="round2Diag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Split in Train and Test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D21C55A-FB4B-92E1-19F6-BE17537588A5}"/>
              </a:ext>
            </a:extLst>
          </p:cNvPr>
          <p:cNvGrpSpPr/>
          <p:nvPr/>
        </p:nvGrpSpPr>
        <p:grpSpPr>
          <a:xfrm>
            <a:off x="5226841" y="1807368"/>
            <a:ext cx="1821657" cy="4383881"/>
            <a:chOff x="4548185" y="1795462"/>
            <a:chExt cx="1821657" cy="4383881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BF19330-783F-755E-080D-1C72A97CEDB1}"/>
                </a:ext>
              </a:extLst>
            </p:cNvPr>
            <p:cNvGrpSpPr/>
            <p:nvPr/>
          </p:nvGrpSpPr>
          <p:grpSpPr>
            <a:xfrm>
              <a:off x="4548185" y="2226468"/>
              <a:ext cx="1821657" cy="3952875"/>
              <a:chOff x="8286748" y="2714624"/>
              <a:chExt cx="1821657" cy="3952875"/>
            </a:xfrm>
          </p:grpSpPr>
          <p:sp>
            <p:nvSpPr>
              <p:cNvPr id="12" name="Rectangle: Diagonal Corners Rounded 11">
                <a:extLst>
                  <a:ext uri="{FF2B5EF4-FFF2-40B4-BE49-F238E27FC236}">
                    <a16:creationId xmlns:a16="http://schemas.microsoft.com/office/drawing/2014/main" id="{EAAA71AE-E5AE-6685-EADF-14B889C24597}"/>
                  </a:ext>
                </a:extLst>
              </p:cNvPr>
              <p:cNvSpPr/>
              <p:nvPr/>
            </p:nvSpPr>
            <p:spPr>
              <a:xfrm>
                <a:off x="8334373" y="2809875"/>
                <a:ext cx="1702593" cy="892968"/>
              </a:xfrm>
              <a:prstGeom prst="round2Diag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SMV</a:t>
                </a:r>
              </a:p>
            </p:txBody>
          </p:sp>
          <p:sp>
            <p:nvSpPr>
              <p:cNvPr id="13" name="Rectangle: Diagonal Corners Rounded 12">
                <a:extLst>
                  <a:ext uri="{FF2B5EF4-FFF2-40B4-BE49-F238E27FC236}">
                    <a16:creationId xmlns:a16="http://schemas.microsoft.com/office/drawing/2014/main" id="{59F2E8EA-7EBA-FC45-89BE-584C1051CDC6}"/>
                  </a:ext>
                </a:extLst>
              </p:cNvPr>
              <p:cNvSpPr/>
              <p:nvPr/>
            </p:nvSpPr>
            <p:spPr>
              <a:xfrm>
                <a:off x="8334372" y="3786187"/>
                <a:ext cx="1702593" cy="892968"/>
              </a:xfrm>
              <a:prstGeom prst="round2Diag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Decision Tree</a:t>
                </a:r>
                <a:endParaRPr lang="en-US" dirty="0"/>
              </a:p>
            </p:txBody>
          </p:sp>
          <p:sp>
            <p:nvSpPr>
              <p:cNvPr id="14" name="Rectangle: Diagonal Corners Rounded 13">
                <a:extLst>
                  <a:ext uri="{FF2B5EF4-FFF2-40B4-BE49-F238E27FC236}">
                    <a16:creationId xmlns:a16="http://schemas.microsoft.com/office/drawing/2014/main" id="{A04F4096-3EFB-CC80-6D6B-3A81B64E29B5}"/>
                  </a:ext>
                </a:extLst>
              </p:cNvPr>
              <p:cNvSpPr/>
              <p:nvPr/>
            </p:nvSpPr>
            <p:spPr>
              <a:xfrm>
                <a:off x="8334372" y="5726906"/>
                <a:ext cx="1702593" cy="892968"/>
              </a:xfrm>
              <a:prstGeom prst="round2Diag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Logistic Regression</a:t>
                </a:r>
              </a:p>
            </p:txBody>
          </p:sp>
          <p:sp>
            <p:nvSpPr>
              <p:cNvPr id="15" name="Rectangle: Diagonal Corners Rounded 14">
                <a:extLst>
                  <a:ext uri="{FF2B5EF4-FFF2-40B4-BE49-F238E27FC236}">
                    <a16:creationId xmlns:a16="http://schemas.microsoft.com/office/drawing/2014/main" id="{D7AF4DE8-B768-0C58-416D-5877FC3C47FB}"/>
                  </a:ext>
                </a:extLst>
              </p:cNvPr>
              <p:cNvSpPr/>
              <p:nvPr/>
            </p:nvSpPr>
            <p:spPr>
              <a:xfrm>
                <a:off x="8334372" y="4750593"/>
                <a:ext cx="1702593" cy="892968"/>
              </a:xfrm>
              <a:prstGeom prst="round2Diag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KNN</a:t>
                </a:r>
                <a:endParaRPr lang="en-US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185B8C5-4769-90A0-8BA7-C746E1D9DC97}"/>
                  </a:ext>
                </a:extLst>
              </p:cNvPr>
              <p:cNvSpPr/>
              <p:nvPr/>
            </p:nvSpPr>
            <p:spPr>
              <a:xfrm>
                <a:off x="8286748" y="2714624"/>
                <a:ext cx="1821657" cy="3952875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251DC4E-AE02-270B-2B02-EC855707FFD7}"/>
                </a:ext>
              </a:extLst>
            </p:cNvPr>
            <p:cNvSpPr txBox="1"/>
            <p:nvPr/>
          </p:nvSpPr>
          <p:spPr>
            <a:xfrm>
              <a:off x="4629150" y="1795462"/>
              <a:ext cx="167163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en-US" dirty="0" err="1"/>
                <a:t>GridSearchCV</a:t>
              </a:r>
            </a:p>
          </p:txBody>
        </p:sp>
      </p:grpSp>
      <p:sp>
        <p:nvSpPr>
          <p:cNvPr id="18" name="Rectangle: Diagonal Corners Rounded 17">
            <a:extLst>
              <a:ext uri="{FF2B5EF4-FFF2-40B4-BE49-F238E27FC236}">
                <a16:creationId xmlns:a16="http://schemas.microsoft.com/office/drawing/2014/main" id="{97308BB7-196A-8862-915B-F356BA67F3E2}"/>
              </a:ext>
            </a:extLst>
          </p:cNvPr>
          <p:cNvSpPr/>
          <p:nvPr/>
        </p:nvSpPr>
        <p:spPr>
          <a:xfrm>
            <a:off x="7822404" y="3786187"/>
            <a:ext cx="1702593" cy="892968"/>
          </a:xfrm>
          <a:prstGeom prst="round2Diag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Accuracy and Score Metrics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0ED267DE-0C57-6FDD-9736-A89548A927C9}"/>
              </a:ext>
            </a:extLst>
          </p:cNvPr>
          <p:cNvSpPr/>
          <p:nvPr/>
        </p:nvSpPr>
        <p:spPr>
          <a:xfrm>
            <a:off x="2131219" y="4095749"/>
            <a:ext cx="511968" cy="2619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BAD11991-B7BA-A588-3C3B-B6D125B7C0A8}"/>
              </a:ext>
            </a:extLst>
          </p:cNvPr>
          <p:cNvSpPr/>
          <p:nvPr/>
        </p:nvSpPr>
        <p:spPr>
          <a:xfrm>
            <a:off x="4536280" y="4083841"/>
            <a:ext cx="511968" cy="2619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34681720-3A1C-CE78-4C1A-009315FF7649}"/>
              </a:ext>
            </a:extLst>
          </p:cNvPr>
          <p:cNvSpPr/>
          <p:nvPr/>
        </p:nvSpPr>
        <p:spPr>
          <a:xfrm>
            <a:off x="7179468" y="4083841"/>
            <a:ext cx="511968" cy="2619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38751D-E633-89C3-2801-CC5B88E6AD1A}"/>
              </a:ext>
            </a:extLst>
          </p:cNvPr>
          <p:cNvSpPr txBox="1"/>
          <p:nvPr/>
        </p:nvSpPr>
        <p:spPr>
          <a:xfrm rot="-3420000">
            <a:off x="6891338" y="2950369"/>
            <a:ext cx="18859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hyperparameters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E6D59A4-08D1-D508-C602-224A309105BF}"/>
              </a:ext>
            </a:extLst>
          </p:cNvPr>
          <p:cNvSpPr/>
          <p:nvPr/>
        </p:nvSpPr>
        <p:spPr>
          <a:xfrm>
            <a:off x="9655969" y="4083841"/>
            <a:ext cx="511968" cy="26193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Diagonal Corners Rounded 29">
            <a:extLst>
              <a:ext uri="{FF2B5EF4-FFF2-40B4-BE49-F238E27FC236}">
                <a16:creationId xmlns:a16="http://schemas.microsoft.com/office/drawing/2014/main" id="{859BC506-725E-3C9D-BCBD-B27AC565E7D7}"/>
              </a:ext>
            </a:extLst>
          </p:cNvPr>
          <p:cNvSpPr/>
          <p:nvPr/>
        </p:nvSpPr>
        <p:spPr>
          <a:xfrm>
            <a:off x="10298904" y="3762375"/>
            <a:ext cx="1702593" cy="892968"/>
          </a:xfrm>
          <a:prstGeom prst="round2DiagRect">
            <a:avLst/>
          </a:prstGeom>
          <a:solidFill>
            <a:srgbClr val="E8898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chemeClr val="tx1"/>
                </a:solidFill>
                <a:ea typeface="+mn-lt"/>
                <a:cs typeface="+mn-lt"/>
              </a:rPr>
              <a:t>Best performing classification model</a:t>
            </a:r>
          </a:p>
        </p:txBody>
      </p:sp>
    </p:spTree>
    <p:extLst>
      <p:ext uri="{BB962C8B-B14F-4D97-AF65-F5344CB8AC3E}">
        <p14:creationId xmlns:p14="http://schemas.microsoft.com/office/powerpoint/2010/main" val="77655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869907" y="4635498"/>
            <a:ext cx="5317333" cy="22232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600" dirty="0">
                <a:ea typeface="+mj-lt"/>
                <a:cs typeface="+mj-lt"/>
              </a:rPr>
              <a:t>Insights from visual EDA</a:t>
            </a:r>
            <a:endParaRPr lang="en-US" sz="9600" dirty="0">
              <a:ea typeface="+mj-lt"/>
              <a:cs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79B2A7-9034-FF29-3268-6CCD78F7E670}"/>
              </a:ext>
            </a:extLst>
          </p:cNvPr>
          <p:cNvSpPr txBox="1">
            <a:spLocks/>
          </p:cNvSpPr>
          <p:nvPr/>
        </p:nvSpPr>
        <p:spPr>
          <a:xfrm>
            <a:off x="6927057" y="4156867"/>
            <a:ext cx="4067177" cy="830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ea typeface="+mj-lt"/>
                <a:cs typeface="+mj-lt"/>
              </a:rPr>
              <a:t>Section 2 - Results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4825302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1986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EXPLORATORY DATA ANALYSIS</a:t>
            </a:r>
          </a:p>
        </p:txBody>
      </p:sp>
      <p:sp>
        <p:nvSpPr>
          <p:cNvPr id="37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835105" y="4884924"/>
            <a:ext cx="8205123" cy="158017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8620" indent="-388620" defTabSz="777240">
              <a:lnSpc>
                <a:spcPct val="90000"/>
              </a:lnSpc>
              <a:spcBef>
                <a:spcPts val="850"/>
              </a:spcBef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Different launch sites have different success rates:</a:t>
            </a:r>
            <a:endParaRPr lang="en-US" sz="1870" dirty="0">
              <a:solidFill>
                <a:srgbClr val="000000"/>
              </a:solidFill>
              <a:ea typeface="+mn-lt"/>
              <a:cs typeface="+mn-lt"/>
            </a:endParaRPr>
          </a:p>
          <a:p>
            <a:pPr marL="845820" lvl="1" indent="-388620" defTabSz="777240">
              <a:lnSpc>
                <a:spcPct val="90000"/>
              </a:lnSpc>
              <a:spcBef>
                <a:spcPts val="850"/>
              </a:spcBef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CCAFS LC-40</a:t>
            </a:r>
            <a:r>
              <a:rPr lang="en-US" sz="2200" kern="1200" dirty="0">
                <a:solidFill>
                  <a:srgbClr val="0070C0"/>
                </a:solidFill>
                <a:ea typeface="+mn-lt"/>
                <a:cs typeface="+mn-lt"/>
              </a:rPr>
              <a:t>, </a:t>
            </a: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has a success rate of 60 %, </a:t>
            </a:r>
            <a:endParaRPr lang="en-US" sz="1850" dirty="0">
              <a:solidFill>
                <a:srgbClr val="000000"/>
              </a:solidFill>
              <a:ea typeface="+mn-lt"/>
              <a:cs typeface="+mn-lt"/>
            </a:endParaRPr>
          </a:p>
          <a:p>
            <a:pPr marL="845820" lvl="1" indent="-388620" defTabSz="777240">
              <a:lnSpc>
                <a:spcPct val="90000"/>
              </a:lnSpc>
              <a:spcBef>
                <a:spcPts val="850"/>
              </a:spcBef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KSC LC-39A and VAFB SLC 4E have a success rate of 77%</a:t>
            </a:r>
            <a:endParaRPr lang="en-US" sz="1850" dirty="0">
              <a:solidFill>
                <a:srgbClr val="000000"/>
              </a:solidFill>
              <a:ea typeface="+mn-lt"/>
              <a:cs typeface="+mn-lt"/>
            </a:endParaRPr>
          </a:p>
          <a:p>
            <a:pPr marL="742950" lvl="1" indent="-285750" defTabSz="77724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 kern="1200" dirty="0">
              <a:solidFill>
                <a:srgbClr val="0070C0"/>
              </a:solidFill>
              <a:latin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C5D6-0557-BF3C-9026-0EEF0C24E972}"/>
              </a:ext>
            </a:extLst>
          </p:cNvPr>
          <p:cNvSpPr txBox="1"/>
          <p:nvPr/>
        </p:nvSpPr>
        <p:spPr>
          <a:xfrm>
            <a:off x="878681" y="1164432"/>
            <a:ext cx="7100887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50" dirty="0"/>
              <a:t>Flight Number vs. Launch Site</a:t>
            </a:r>
            <a:endParaRPr lang="en-US"/>
          </a:p>
        </p:txBody>
      </p:sp>
      <p:pic>
        <p:nvPicPr>
          <p:cNvPr id="7" name="Picture 6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5F499025-B7CA-A22F-5A47-2540ACA234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1987126"/>
            <a:ext cx="11870532" cy="2895655"/>
          </a:xfrm>
          <a:prstGeom prst="rect">
            <a:avLst/>
          </a:prstGeom>
        </p:spPr>
      </p:pic>
      <p:pic>
        <p:nvPicPr>
          <p:cNvPr id="8" name="Picture 7" descr="A screenshot of a black screen&#10;&#10;Description automatically generated">
            <a:extLst>
              <a:ext uri="{FF2B5EF4-FFF2-40B4-BE49-F238E27FC236}">
                <a16:creationId xmlns:a16="http://schemas.microsoft.com/office/drawing/2014/main" id="{83EB21C2-89FE-593A-4B02-62CF178F51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6850" y="4872038"/>
            <a:ext cx="287655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556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1986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EXPLORATORY DATA ANALYSIS</a:t>
            </a:r>
          </a:p>
        </p:txBody>
      </p:sp>
      <p:sp>
        <p:nvSpPr>
          <p:cNvPr id="37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275512" y="4884924"/>
            <a:ext cx="11646028" cy="1464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8620" indent="-388620" defTabSz="777240">
              <a:lnSpc>
                <a:spcPct val="90000"/>
              </a:lnSpc>
              <a:spcBef>
                <a:spcPts val="850"/>
              </a:spcBef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VAFB-SLC  launch site there are no  rockets  launched for  heavy payload mass (greater than 10000).</a:t>
            </a:r>
          </a:p>
          <a:p>
            <a:pPr marL="388620" indent="-388620" defTabSz="777240">
              <a:lnSpc>
                <a:spcPct val="90000"/>
              </a:lnSpc>
              <a:spcBef>
                <a:spcPts val="850"/>
              </a:spcBef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</a:rPr>
              <a:t>The higher the payload, the higher the success rate.</a:t>
            </a:r>
            <a:endParaRPr lang="en-US" sz="2200" kern="1200" dirty="0">
              <a:solidFill>
                <a:srgbClr val="0070C0"/>
              </a:solidFill>
              <a:latin typeface="+mn-lt"/>
            </a:endParaRPr>
          </a:p>
          <a:p>
            <a:pPr marL="742950" lvl="1" indent="-285750" defTabSz="77724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C5D6-0557-BF3C-9026-0EEF0C24E972}"/>
              </a:ext>
            </a:extLst>
          </p:cNvPr>
          <p:cNvSpPr txBox="1"/>
          <p:nvPr/>
        </p:nvSpPr>
        <p:spPr>
          <a:xfrm>
            <a:off x="878681" y="1164432"/>
            <a:ext cx="7100887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50" dirty="0">
                <a:ea typeface="+mn-lt"/>
                <a:cs typeface="+mn-lt"/>
              </a:rPr>
              <a:t>Payload vs. Launch Site</a:t>
            </a:r>
            <a:endParaRPr lang="en-US" dirty="0"/>
          </a:p>
        </p:txBody>
      </p:sp>
      <p:pic>
        <p:nvPicPr>
          <p:cNvPr id="3" name="Picture 2" descr="A graph with numbers and dots&#10;&#10;Description automatically generated">
            <a:extLst>
              <a:ext uri="{FF2B5EF4-FFF2-40B4-BE49-F238E27FC236}">
                <a16:creationId xmlns:a16="http://schemas.microsoft.com/office/drawing/2014/main" id="{93E4E1A5-D695-CDC9-0783-3BD047BDD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847850"/>
            <a:ext cx="11639551" cy="2900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45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1986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EXPLORATORY DATA ANALYSIS</a:t>
            </a:r>
          </a:p>
        </p:txBody>
      </p:sp>
      <p:sp>
        <p:nvSpPr>
          <p:cNvPr id="37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097668" y="2063143"/>
            <a:ext cx="5859591" cy="254813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defTabSz="777240"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ES-L1, GEO, HEO, SSO and VLEO orbits have above the average success rate in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stage 1 landing.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 defTabSz="777240"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ES-L1, GEO, HEO and SSO have 100% success rate in stage 1 </a:t>
            </a:r>
            <a:r>
              <a:rPr lang="en-US" sz="2200">
                <a:solidFill>
                  <a:srgbClr val="0070C0"/>
                </a:solidFill>
                <a:ea typeface="+mn-lt"/>
                <a:cs typeface="+mn-lt"/>
              </a:rPr>
              <a:t>landing. </a:t>
            </a:r>
            <a:endParaRPr lang="en-US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 defTabSz="777240"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SO has no successful stage 1 landing</a:t>
            </a:r>
            <a:endParaRPr lang="en-US"/>
          </a:p>
          <a:p>
            <a:pPr marL="742950" lvl="1" indent="-285750" defTabSz="77724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C5D6-0557-BF3C-9026-0EEF0C24E972}"/>
              </a:ext>
            </a:extLst>
          </p:cNvPr>
          <p:cNvSpPr txBox="1"/>
          <p:nvPr/>
        </p:nvSpPr>
        <p:spPr>
          <a:xfrm>
            <a:off x="878681" y="1164432"/>
            <a:ext cx="7100887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50" dirty="0">
                <a:ea typeface="+mn-lt"/>
                <a:cs typeface="+mn-lt"/>
              </a:rPr>
              <a:t>Success Rate vs. Orbit Type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5267F0-FFC9-D532-8EF2-950112217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1902619"/>
            <a:ext cx="5410200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9205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1986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EXPLORATORY DATA ANALYSIS</a:t>
            </a:r>
          </a:p>
        </p:txBody>
      </p:sp>
      <p:sp>
        <p:nvSpPr>
          <p:cNvPr id="37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C5D6-0557-BF3C-9026-0EEF0C24E972}"/>
              </a:ext>
            </a:extLst>
          </p:cNvPr>
          <p:cNvSpPr txBox="1"/>
          <p:nvPr/>
        </p:nvSpPr>
        <p:spPr>
          <a:xfrm>
            <a:off x="878681" y="1164432"/>
            <a:ext cx="7100887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50" dirty="0">
                <a:ea typeface="+mn-lt"/>
                <a:cs typeface="+mn-lt"/>
              </a:rPr>
              <a:t>Flight Number vs. Orbit Type</a:t>
            </a:r>
            <a:endParaRPr lang="en-US" dirty="0"/>
          </a:p>
        </p:txBody>
      </p:sp>
      <p:pic>
        <p:nvPicPr>
          <p:cNvPr id="3" name="Picture 2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A0E8C7A0-825F-F6D1-9DA2-5CF53EBCD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" y="1938337"/>
            <a:ext cx="11953875" cy="29813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5CE914-F134-136F-53EA-FCEC97C5B12C}"/>
              </a:ext>
            </a:extLst>
          </p:cNvPr>
          <p:cNvSpPr txBox="1"/>
          <p:nvPr/>
        </p:nvSpPr>
        <p:spPr>
          <a:xfrm>
            <a:off x="288948" y="4995647"/>
            <a:ext cx="11600239" cy="156959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LEO orbit the Success appears related to the number of flights; on the other hand, there seems to be no relationship between flight number when in GTO orbit.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GEO has 100% success rate, but only one launch.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SO has 100% failure rate, but only one launch.</a:t>
            </a:r>
          </a:p>
        </p:txBody>
      </p:sp>
    </p:spTree>
    <p:extLst>
      <p:ext uri="{BB962C8B-B14F-4D97-AF65-F5344CB8AC3E}">
        <p14:creationId xmlns:p14="http://schemas.microsoft.com/office/powerpoint/2010/main" val="2768255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348865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OUTLINE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1501170D-410E-E2EE-8DDF-92D5D67C7B51}"/>
              </a:ext>
            </a:extLst>
          </p:cNvPr>
          <p:cNvSpPr/>
          <p:nvPr/>
        </p:nvSpPr>
        <p:spPr>
          <a:xfrm>
            <a:off x="246062" y="3652441"/>
            <a:ext cx="2143124" cy="1178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  <a:ea typeface="+mn-lt"/>
                <a:cs typeface="+mn-lt"/>
              </a:rPr>
              <a:t>Executive Summary</a:t>
            </a:r>
            <a:endParaRPr lang="en-US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209E495-CBB9-BCC9-E618-FAA50D56253A}"/>
              </a:ext>
            </a:extLst>
          </p:cNvPr>
          <p:cNvSpPr/>
          <p:nvPr/>
        </p:nvSpPr>
        <p:spPr>
          <a:xfrm>
            <a:off x="2635250" y="3652441"/>
            <a:ext cx="2143124" cy="1178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  <a:ea typeface="+mn-lt"/>
                <a:cs typeface="+mn-lt"/>
              </a:rPr>
              <a:t>Introduction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5BB5FE2-D1D8-F13C-5B0F-8FEBF8BB5091}"/>
              </a:ext>
            </a:extLst>
          </p:cNvPr>
          <p:cNvSpPr/>
          <p:nvPr/>
        </p:nvSpPr>
        <p:spPr>
          <a:xfrm>
            <a:off x="5024437" y="3652441"/>
            <a:ext cx="2143124" cy="1178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  <a:ea typeface="+mn-lt"/>
                <a:cs typeface="+mn-lt"/>
              </a:rPr>
              <a:t>Methodology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C825AA-ACFB-755C-C156-B930A820EEE1}"/>
              </a:ext>
            </a:extLst>
          </p:cNvPr>
          <p:cNvSpPr/>
          <p:nvPr/>
        </p:nvSpPr>
        <p:spPr>
          <a:xfrm>
            <a:off x="9802812" y="3652441"/>
            <a:ext cx="2143124" cy="1178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  <a:ea typeface="+mn-lt"/>
                <a:cs typeface="+mn-lt"/>
              </a:rPr>
              <a:t>Conclusions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EA7284C-8217-371B-27D9-AC856997C971}"/>
              </a:ext>
            </a:extLst>
          </p:cNvPr>
          <p:cNvSpPr/>
          <p:nvPr/>
        </p:nvSpPr>
        <p:spPr>
          <a:xfrm>
            <a:off x="7413625" y="3652441"/>
            <a:ext cx="2143124" cy="117871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2100" dirty="0">
                <a:solidFill>
                  <a:schemeClr val="bg1"/>
                </a:solidFill>
                <a:ea typeface="+mn-lt"/>
                <a:cs typeface="+mn-lt"/>
              </a:rPr>
              <a:t>Results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0CE9449-C9C4-6DBC-A82E-2A96364AC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716" y="2678906"/>
            <a:ext cx="897732" cy="809626"/>
          </a:xfrm>
          <a:prstGeom prst="rect">
            <a:avLst/>
          </a:prstGeom>
        </p:spPr>
      </p:pic>
      <p:pic>
        <p:nvPicPr>
          <p:cNvPr id="11" name="Picture 10" descr="A blue and white globe&#10;&#10;Description automatically generated">
            <a:extLst>
              <a:ext uri="{FF2B5EF4-FFF2-40B4-BE49-F238E27FC236}">
                <a16:creationId xmlns:a16="http://schemas.microsoft.com/office/drawing/2014/main" id="{C9A80675-6300-2444-0933-69E4D93D4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3743" y="2678906"/>
            <a:ext cx="909638" cy="809626"/>
          </a:xfrm>
          <a:prstGeom prst="rect">
            <a:avLst/>
          </a:prstGeom>
        </p:spPr>
      </p:pic>
      <p:pic>
        <p:nvPicPr>
          <p:cNvPr id="12" name="Picture 11" descr="A blue and white logo with gears in the brain&#10;&#10;Description automatically generated">
            <a:extLst>
              <a:ext uri="{FF2B5EF4-FFF2-40B4-BE49-F238E27FC236}">
                <a16:creationId xmlns:a16="http://schemas.microsoft.com/office/drawing/2014/main" id="{F5372926-21F3-C520-AF1D-723710B2B7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181" y="2678906"/>
            <a:ext cx="909638" cy="809626"/>
          </a:xfrm>
          <a:prstGeom prst="rect">
            <a:avLst/>
          </a:prstGeom>
        </p:spPr>
      </p:pic>
      <p:pic>
        <p:nvPicPr>
          <p:cNvPr id="13" name="Picture 12" descr="A blue rocket with white nose&#10;&#10;Description automatically generated">
            <a:extLst>
              <a:ext uri="{FF2B5EF4-FFF2-40B4-BE49-F238E27FC236}">
                <a16:creationId xmlns:a16="http://schemas.microsoft.com/office/drawing/2014/main" id="{C12EFF0F-A5CF-FDB1-6C54-B74B48DB35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7962" y="2678906"/>
            <a:ext cx="909638" cy="809626"/>
          </a:xfrm>
          <a:prstGeom prst="rect">
            <a:avLst/>
          </a:prstGeom>
        </p:spPr>
      </p:pic>
      <p:pic>
        <p:nvPicPr>
          <p:cNvPr id="20" name="Picture 19" descr="A blue circle with white lines&#10;&#10;Description automatically generated">
            <a:extLst>
              <a:ext uri="{FF2B5EF4-FFF2-40B4-BE49-F238E27FC236}">
                <a16:creationId xmlns:a16="http://schemas.microsoft.com/office/drawing/2014/main" id="{3603BB8D-D3F7-B2BB-0D27-7726E056D7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4337" y="2678906"/>
            <a:ext cx="909638" cy="809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1986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EXPLORATORY DATA ANALYSIS</a:t>
            </a:r>
          </a:p>
        </p:txBody>
      </p:sp>
      <p:sp>
        <p:nvSpPr>
          <p:cNvPr id="37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C5D6-0557-BF3C-9026-0EEF0C24E972}"/>
              </a:ext>
            </a:extLst>
          </p:cNvPr>
          <p:cNvSpPr txBox="1"/>
          <p:nvPr/>
        </p:nvSpPr>
        <p:spPr>
          <a:xfrm>
            <a:off x="878681" y="1164432"/>
            <a:ext cx="7100887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50" dirty="0">
                <a:ea typeface="+mn-lt"/>
                <a:cs typeface="+mn-lt"/>
              </a:rPr>
              <a:t>Payload vs. Orbit Type</a:t>
            </a:r>
            <a:endParaRPr lang="en-US" dirty="0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8F5CE914-F134-136F-53EA-FCEC97C5B12C}"/>
              </a:ext>
            </a:extLst>
          </p:cNvPr>
          <p:cNvSpPr txBox="1"/>
          <p:nvPr/>
        </p:nvSpPr>
        <p:spPr>
          <a:xfrm>
            <a:off x="658042" y="4958328"/>
            <a:ext cx="10707271" cy="14465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With heavy payloads the successful landing or positive landing rate are more for Polar, LEO and ISS.  </a:t>
            </a:r>
            <a:endParaRPr lang="en-US" dirty="0">
              <a:solidFill>
                <a:srgbClr val="000000"/>
              </a:solidFill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For GTO we cannot distinguish this well as both positive landing rate and negative landing(unsuccessful mission) are both there here.</a:t>
            </a:r>
            <a:endParaRPr lang="en-US" dirty="0">
              <a:ea typeface="+mn-lt"/>
              <a:cs typeface="+mn-lt"/>
            </a:endParaRPr>
          </a:p>
        </p:txBody>
      </p:sp>
      <p:pic>
        <p:nvPicPr>
          <p:cNvPr id="6" name="Picture 5" descr="A graph with numbers and dots&#10;&#10;Description automatically generated">
            <a:extLst>
              <a:ext uri="{FF2B5EF4-FFF2-40B4-BE49-F238E27FC236}">
                <a16:creationId xmlns:a16="http://schemas.microsoft.com/office/drawing/2014/main" id="{E56078BD-A980-6DC1-651A-73710B84C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4" y="1871528"/>
            <a:ext cx="11941792" cy="2971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16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1986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EXPLORATORY DATA ANALYSIS</a:t>
            </a:r>
          </a:p>
        </p:txBody>
      </p:sp>
      <p:sp>
        <p:nvSpPr>
          <p:cNvPr id="37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C5D6-0557-BF3C-9026-0EEF0C24E972}"/>
              </a:ext>
            </a:extLst>
          </p:cNvPr>
          <p:cNvSpPr txBox="1"/>
          <p:nvPr/>
        </p:nvSpPr>
        <p:spPr>
          <a:xfrm>
            <a:off x="878681" y="1164432"/>
            <a:ext cx="7100887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50" dirty="0">
                <a:ea typeface="+mn-lt"/>
                <a:cs typeface="+mn-lt"/>
              </a:rPr>
              <a:t>Launch success yearly trend</a:t>
            </a:r>
            <a:endParaRPr lang="en-US" dirty="0"/>
          </a:p>
        </p:txBody>
      </p:sp>
      <p:sp>
        <p:nvSpPr>
          <p:cNvPr id="3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965650" y="5648359"/>
            <a:ext cx="10275092" cy="104285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/>
              <a:buChar char="•"/>
            </a:pPr>
            <a:r>
              <a:rPr lang="en-US" sz="2200" dirty="0">
                <a:solidFill>
                  <a:srgbClr val="0070C0"/>
                </a:solidFill>
                <a:ea typeface="+mn-lt"/>
                <a:cs typeface="+mn-lt"/>
              </a:rPr>
              <a:t>Success rate since 2013 kept increasing till 2017 (stable in 2014) and after 2015 it started increasing.</a:t>
            </a:r>
            <a:endParaRPr lang="en-US" sz="2200" dirty="0">
              <a:ea typeface="+mn-lt"/>
              <a:cs typeface="+mn-lt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 dirty="0">
              <a:solidFill>
                <a:srgbClr val="0070C0"/>
              </a:solidFill>
              <a:ea typeface="+mn-lt"/>
              <a:cs typeface="+mn-lt"/>
            </a:endParaRPr>
          </a:p>
        </p:txBody>
      </p:sp>
      <p:pic>
        <p:nvPicPr>
          <p:cNvPr id="7" name="Picture 6" descr="A graph with a line going up&#10;&#10;Description automatically generated">
            <a:extLst>
              <a:ext uri="{FF2B5EF4-FFF2-40B4-BE49-F238E27FC236}">
                <a16:creationId xmlns:a16="http://schemas.microsoft.com/office/drawing/2014/main" id="{DBB71AE0-C0FE-B61D-F785-8277F7FCBA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25" y="1813410"/>
            <a:ext cx="10277191" cy="3732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210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16AC3602-3348-4F31-9E43-076B03514E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1690688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21986"/>
            <a:ext cx="9829800" cy="10895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RESULTS – EXPLORATORY DATA ANALYSIS</a:t>
            </a:r>
          </a:p>
        </p:txBody>
      </p:sp>
      <p:sp>
        <p:nvSpPr>
          <p:cNvPr id="37" name="Graphic 11">
            <a:extLst>
              <a:ext uri="{FF2B5EF4-FFF2-40B4-BE49-F238E27FC236}">
                <a16:creationId xmlns:a16="http://schemas.microsoft.com/office/drawing/2014/main" id="{394094B0-A6C9-44BE-9042-66EF0612F6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03882" y="591829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8" name="Graphic 10">
            <a:extLst>
              <a:ext uri="{FF2B5EF4-FFF2-40B4-BE49-F238E27FC236}">
                <a16:creationId xmlns:a16="http://schemas.microsoft.com/office/drawing/2014/main" id="{64C2CA96-0B16-4AA7-B340-33044D238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62662" y="821124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Graphic 12">
            <a:extLst>
              <a:ext uri="{FF2B5EF4-FFF2-40B4-BE49-F238E27FC236}">
                <a16:creationId xmlns:a16="http://schemas.microsoft.com/office/drawing/2014/main" id="{1D50D7A8-F1D5-4306-8A9B-DD7A73EB8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88342" y="1336268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Picture 2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CBBB8DAF-7628-B2EB-D94F-4EB8CCC8B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076" y="2171599"/>
            <a:ext cx="11157345" cy="22405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835105" y="4492018"/>
            <a:ext cx="10753060" cy="13276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88620" indent="-388620" defTabSz="777240">
              <a:lnSpc>
                <a:spcPct val="90000"/>
              </a:lnSpc>
              <a:spcBef>
                <a:spcPts val="850"/>
              </a:spcBef>
              <a:buFont typeface="Arial"/>
              <a:buChar char="•"/>
            </a:pPr>
            <a:r>
              <a:rPr lang="en-US" sz="1870" kern="1200">
                <a:solidFill>
                  <a:srgbClr val="0057A5"/>
                </a:solidFill>
                <a:latin typeface="+mn-lt"/>
                <a:ea typeface="+mn-lt"/>
                <a:cs typeface="+mn-lt"/>
              </a:rPr>
              <a:t>As the flight number increases, the first stage is more likely to land successfully (red dots). </a:t>
            </a:r>
            <a:endParaRPr lang="en-US" sz="1870" kern="1200">
              <a:solidFill>
                <a:srgbClr val="000000"/>
              </a:solidFill>
              <a:latin typeface="+mn-lt"/>
              <a:ea typeface="+mn-lt"/>
              <a:cs typeface="+mn-lt"/>
            </a:endParaRPr>
          </a:p>
          <a:p>
            <a:pPr marL="388620" indent="-388620" defTabSz="777240">
              <a:lnSpc>
                <a:spcPct val="90000"/>
              </a:lnSpc>
              <a:spcBef>
                <a:spcPts val="850"/>
              </a:spcBef>
              <a:buFont typeface="Arial"/>
              <a:buChar char="•"/>
            </a:pPr>
            <a:r>
              <a:rPr lang="en-US" sz="1870" kern="1200">
                <a:solidFill>
                  <a:srgbClr val="0057A5"/>
                </a:solidFill>
                <a:latin typeface="+mn-lt"/>
                <a:ea typeface="+mn-lt"/>
                <a:cs typeface="+mn-lt"/>
              </a:rPr>
              <a:t>The payload mass is also important; it seems the more massive the payload, the less likely the first stage will return.</a:t>
            </a:r>
            <a:endParaRPr lang="en-US" sz="187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742950" lvl="1" indent="-285750">
              <a:lnSpc>
                <a:spcPct val="90000"/>
              </a:lnSpc>
              <a:spcBef>
                <a:spcPts val="500"/>
              </a:spcBef>
              <a:buFont typeface="Arial"/>
              <a:buChar char="•"/>
            </a:pPr>
            <a:endParaRPr lang="en-US" sz="2000" dirty="0">
              <a:solidFill>
                <a:srgbClr val="0070C0"/>
              </a:solidFill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93C5D6-0557-BF3C-9026-0EEF0C24E972}"/>
              </a:ext>
            </a:extLst>
          </p:cNvPr>
          <p:cNvSpPr txBox="1"/>
          <p:nvPr/>
        </p:nvSpPr>
        <p:spPr>
          <a:xfrm>
            <a:off x="878681" y="1164432"/>
            <a:ext cx="7100887" cy="453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350" dirty="0">
                <a:ea typeface="+mn-lt"/>
                <a:cs typeface="+mn-lt"/>
              </a:rPr>
              <a:t>Payload vs. Flight Number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54949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72314" y="4194967"/>
            <a:ext cx="5019676" cy="22232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600" dirty="0">
                <a:solidFill>
                  <a:srgbClr val="FFFFFF"/>
                </a:solidFill>
                <a:ea typeface="+mj-lt"/>
                <a:cs typeface="+mj-lt"/>
              </a:rPr>
              <a:t>Insights from SQL EDA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79B2A7-9034-FF29-3268-6CCD78F7E670}"/>
              </a:ext>
            </a:extLst>
          </p:cNvPr>
          <p:cNvSpPr txBox="1">
            <a:spLocks/>
          </p:cNvSpPr>
          <p:nvPr/>
        </p:nvSpPr>
        <p:spPr>
          <a:xfrm>
            <a:off x="7069932" y="3668711"/>
            <a:ext cx="4341020" cy="830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Section 3 - Results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421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 dirty="0">
                <a:ea typeface="+mn-lt"/>
                <a:cs typeface="+mn-lt"/>
              </a:rPr>
              <a:t>All launch site names:</a:t>
            </a:r>
            <a:endParaRPr lang="en-US" dirty="0">
              <a:ea typeface="+mn-lt"/>
              <a:cs typeface="+mn-lt"/>
            </a:endParaRP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023A51F-31A9-574C-9F76-F6BDC740D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267" y="2633472"/>
            <a:ext cx="6550417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0760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a typeface="+mn-lt"/>
                <a:cs typeface="+mn-lt"/>
              </a:rPr>
              <a:t>Launch </a:t>
            </a:r>
            <a:r>
              <a:rPr lang="en-US" sz="2400" kern="1200" dirty="0">
                <a:ea typeface="+mn-lt"/>
                <a:cs typeface="+mn-lt"/>
              </a:rPr>
              <a:t>site names begin with `CCA</a:t>
            </a:r>
            <a:r>
              <a:rPr lang="en-US" sz="2400" dirty="0">
                <a:ea typeface="+mn-lt"/>
                <a:cs typeface="+mn-lt"/>
              </a:rPr>
              <a:t>`: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29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659D505-541A-0BBD-E77D-E8A98DCE6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676" y="2633472"/>
            <a:ext cx="11295600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047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a typeface="+mn-lt"/>
                <a:cs typeface="+mn-lt"/>
              </a:rPr>
              <a:t>Total </a:t>
            </a:r>
            <a:r>
              <a:rPr lang="en-US" sz="2400" kern="1200" dirty="0">
                <a:ea typeface="+mn-lt"/>
                <a:cs typeface="+mn-lt"/>
              </a:rPr>
              <a:t>payload </a:t>
            </a:r>
            <a:r>
              <a:rPr lang="en-US" sz="2400" dirty="0">
                <a:ea typeface="+mn-lt"/>
                <a:cs typeface="+mn-lt"/>
              </a:rPr>
              <a:t>mass: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F9D163D7-97F2-1FEF-5409-70AD39404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098528"/>
            <a:ext cx="11548872" cy="265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3406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33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a typeface="+mn-lt"/>
                <a:cs typeface="+mn-lt"/>
              </a:rPr>
              <a:t>Average </a:t>
            </a:r>
            <a:r>
              <a:rPr lang="en-US" sz="2400" kern="1200" dirty="0">
                <a:ea typeface="+mn-lt"/>
                <a:cs typeface="+mn-lt"/>
              </a:rPr>
              <a:t>payload mass by F9 v1.1</a:t>
            </a:r>
            <a:r>
              <a:rPr lang="en-US" sz="2400" dirty="0">
                <a:ea typeface="+mn-lt"/>
                <a:cs typeface="+mn-lt"/>
              </a:rPr>
              <a:t>: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36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 shot of a computer&#10;&#10;Description automatically generated">
            <a:extLst>
              <a:ext uri="{FF2B5EF4-FFF2-40B4-BE49-F238E27FC236}">
                <a16:creationId xmlns:a16="http://schemas.microsoft.com/office/drawing/2014/main" id="{5A29F8B8-658E-6C02-8FDB-5B995498D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286197"/>
            <a:ext cx="11548872" cy="228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835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dirty="0">
                <a:ea typeface="+mn-lt"/>
                <a:cs typeface="+mn-lt"/>
              </a:rPr>
              <a:t>First </a:t>
            </a:r>
            <a:r>
              <a:rPr lang="en-US" sz="2400" kern="1200" dirty="0">
                <a:ea typeface="+mn-lt"/>
                <a:cs typeface="+mn-lt"/>
              </a:rPr>
              <a:t>successful </a:t>
            </a:r>
            <a:r>
              <a:rPr lang="en-US" sz="2400" dirty="0">
                <a:ea typeface="+mn-lt"/>
                <a:cs typeface="+mn-lt"/>
              </a:rPr>
              <a:t>ground </a:t>
            </a:r>
            <a:r>
              <a:rPr lang="en-US" sz="2400" kern="1200" dirty="0">
                <a:ea typeface="+mn-lt"/>
                <a:cs typeface="+mn-lt"/>
              </a:rPr>
              <a:t>landing </a:t>
            </a:r>
            <a:r>
              <a:rPr lang="en-US" sz="2400" dirty="0">
                <a:ea typeface="+mn-lt"/>
                <a:cs typeface="+mn-lt"/>
              </a:rPr>
              <a:t>date:</a:t>
            </a:r>
            <a:endParaRPr lang="en-US" dirty="0">
              <a:ea typeface="+mn-ea"/>
              <a:cs typeface="+mn-cs"/>
            </a:endParaRPr>
          </a:p>
        </p:txBody>
      </p:sp>
      <p:sp>
        <p:nvSpPr>
          <p:cNvPr id="43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E1B84EF1-9020-0BDE-A1BD-0AC87175B8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473867"/>
            <a:ext cx="11548872" cy="190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0550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Successful drone ship landing with payload between 4000 and 6000:</a:t>
            </a: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AB03456-670B-1904-2CD2-CEB7CB08D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230" y="2633472"/>
            <a:ext cx="8244491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1279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348865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EXECUTIVE SUMMARY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5592695" y="2242586"/>
              <a:ext cx="347" cy="34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5945" y="2069086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6015546" y="2207552"/>
              <a:ext cx="347" cy="347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8796" y="2034052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6497369" y="2172169"/>
              <a:ext cx="347" cy="34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0619" y="1998669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6497369" y="2172169"/>
              <a:ext cx="3122" cy="485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0647" y="2010269"/>
                <a:ext cx="176220" cy="328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10773755" y="4063381"/>
              <a:ext cx="347" cy="347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7005" y="3889881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10773755" y="4063381"/>
              <a:ext cx="347" cy="347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7005" y="3889881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10773755" y="4063381"/>
              <a:ext cx="347" cy="34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7005" y="3889881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10773755" y="4063381"/>
              <a:ext cx="347" cy="34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7005" y="3889881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10209721" y="4051934"/>
              <a:ext cx="347" cy="34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2971" y="3878434"/>
                <a:ext cx="173500" cy="347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73012B0-6AE4-6BE3-86E9-9223C1993D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96481" y="1690036"/>
            <a:ext cx="11485943" cy="4874879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sz="2200" dirty="0">
                <a:latin typeface="IBM Plex Mono Text"/>
              </a:rPr>
              <a:t>Objective: Determine the price of each launch of a commercial exploration launcher.</a:t>
            </a:r>
            <a:endParaRPr lang="en-US" dirty="0"/>
          </a:p>
          <a:p>
            <a:pPr lvl="1"/>
            <a:r>
              <a:rPr lang="en-US" sz="1800" dirty="0">
                <a:latin typeface="IBM Plex Mono Text"/>
              </a:rPr>
              <a:t>Can we reuse the first stage rocket? </a:t>
            </a:r>
          </a:p>
          <a:p>
            <a:pPr lvl="1"/>
            <a:r>
              <a:rPr lang="en-US" sz="1800" dirty="0">
                <a:latin typeface="IBM Plex Mono Text"/>
              </a:rPr>
              <a:t>Can we create a company to compete in the space exploration using SpaceX data to determine the reusability of the first stage launcher?</a:t>
            </a:r>
          </a:p>
          <a:p>
            <a:r>
              <a:rPr lang="en-US" sz="2200" dirty="0">
                <a:latin typeface="IBM Plex Mono Text"/>
              </a:rPr>
              <a:t>By gathering information from SpaceX space program (methodologies).</a:t>
            </a:r>
            <a:endParaRPr lang="en-US" dirty="0"/>
          </a:p>
          <a:p>
            <a:pPr lvl="1"/>
            <a:r>
              <a:rPr lang="en-US" sz="1800" dirty="0">
                <a:latin typeface="IBM Plex Mono Text"/>
              </a:rPr>
              <a:t>Collect public data through APIs and Web Scraping.</a:t>
            </a:r>
          </a:p>
          <a:p>
            <a:pPr lvl="1"/>
            <a:r>
              <a:rPr lang="en-US" sz="1800" dirty="0">
                <a:latin typeface="IBM Plex Mono Text"/>
              </a:rPr>
              <a:t>Complete Data Wrangling</a:t>
            </a:r>
          </a:p>
          <a:p>
            <a:pPr lvl="1"/>
            <a:r>
              <a:rPr lang="en-US" sz="1800" dirty="0">
                <a:latin typeface="IBM Plex Mono Text"/>
              </a:rPr>
              <a:t>Perform Exploratory Data Analysis with SQL and Data Visualization</a:t>
            </a:r>
          </a:p>
          <a:p>
            <a:pPr lvl="1"/>
            <a:r>
              <a:rPr lang="en-US" sz="1800" dirty="0">
                <a:latin typeface="IBM Plex Mono Text"/>
              </a:rPr>
              <a:t>Implement Visual Analysis with Data Visualization and Folium</a:t>
            </a:r>
          </a:p>
          <a:p>
            <a:pPr lvl="1"/>
            <a:r>
              <a:rPr lang="en-US" sz="1800" dirty="0">
                <a:latin typeface="IBM Plex Mono Text"/>
              </a:rPr>
              <a:t>Execute Predictive Analysis with the aid of Machine Learning techniques, such as SVM, KNN, Decision Trees and Logistic Regression</a:t>
            </a:r>
          </a:p>
          <a:p>
            <a:r>
              <a:rPr lang="en-US" sz="2200" dirty="0">
                <a:latin typeface="IBM Plex Mono Text"/>
              </a:rPr>
              <a:t>Summary of the results:</a:t>
            </a:r>
          </a:p>
          <a:p>
            <a:pPr lvl="1"/>
            <a:r>
              <a:rPr lang="en-US" sz="1700" dirty="0" err="1">
                <a:latin typeface="IBM Plex Mono Text"/>
              </a:rPr>
              <a:t>SpaceY</a:t>
            </a:r>
            <a:r>
              <a:rPr lang="en-US" sz="1700" dirty="0">
                <a:latin typeface="IBM Plex Mono Text"/>
              </a:rPr>
              <a:t> has to be ready for a learning curve period where most likely many unsuccessful mission will occur, but with the correct investment, it is possible to create a solid space exploration company.</a:t>
            </a:r>
            <a:endParaRPr lang="en-US" sz="1700" dirty="0">
              <a:latin typeface="Aptos"/>
            </a:endParaRPr>
          </a:p>
          <a:p>
            <a:pPr lvl="1"/>
            <a:r>
              <a:rPr lang="en-US" sz="1700" dirty="0">
                <a:latin typeface="IBM Plex Mono Text"/>
              </a:rPr>
              <a:t>This analysis helped us to understand that the success rate of over 76% can be achieved by choosing the right location for a launch site in combination with Orbit and Payload values.</a:t>
            </a:r>
          </a:p>
          <a:p>
            <a:pPr lvl="1"/>
            <a:r>
              <a:rPr lang="en-US" sz="1700" dirty="0">
                <a:latin typeface="IBM Plex Mono Text"/>
              </a:rPr>
              <a:t>Detailed results will be provided though out the presentation.</a:t>
            </a:r>
          </a:p>
        </p:txBody>
      </p:sp>
    </p:spTree>
    <p:extLst>
      <p:ext uri="{BB962C8B-B14F-4D97-AF65-F5344CB8AC3E}">
        <p14:creationId xmlns:p14="http://schemas.microsoft.com/office/powerpoint/2010/main" val="26953889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Total number of successful and failure mission outcomes:</a:t>
            </a: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F929997-ECFF-37F0-138A-B21F04CAD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54" y="2633472"/>
            <a:ext cx="11385243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954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Boosters carried maximum payload:</a:t>
            </a: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07A23E-B72A-E112-8D94-19AE64760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77" y="2645378"/>
            <a:ext cx="6939603" cy="3991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260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2015 launch records:</a:t>
            </a: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7C4D765D-68D0-499D-F896-5465EDD30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" y="3242889"/>
            <a:ext cx="11548872" cy="236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707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1" y="417576"/>
            <a:ext cx="10909640" cy="12493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66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</a:t>
            </a:r>
            <a:r>
              <a:rPr lang="en-US" sz="6600" kern="1200" dirty="0">
                <a:latin typeface="+mj-lt"/>
                <a:ea typeface="+mj-ea"/>
                <a:cs typeface="+mj-cs"/>
              </a:rPr>
              <a:t>EDA - SQL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827E27-95DD-506B-B86D-A58ADF3A96FB}"/>
              </a:ext>
            </a:extLst>
          </p:cNvPr>
          <p:cNvSpPr txBox="1"/>
          <p:nvPr/>
        </p:nvSpPr>
        <p:spPr>
          <a:xfrm>
            <a:off x="638881" y="1809541"/>
            <a:ext cx="10909643" cy="68740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Rank success count between 2010-06-04 and 2017-03-20:</a:t>
            </a:r>
          </a:p>
        </p:txBody>
      </p:sp>
      <p:sp>
        <p:nvSpPr>
          <p:cNvPr id="50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1733454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99E62BE-C518-49EA-6E5A-D29360DD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2745" y="2633472"/>
            <a:ext cx="6703462" cy="3586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62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0970" y="670717"/>
            <a:ext cx="5114925" cy="22232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600" dirty="0">
                <a:solidFill>
                  <a:srgbClr val="FFFFFF"/>
                </a:solidFill>
                <a:ea typeface="+mj-lt"/>
                <a:cs typeface="+mj-lt"/>
              </a:rPr>
              <a:t>Launch Sites visual analysis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79B2A7-9034-FF29-3268-6CCD78F7E670}"/>
              </a:ext>
            </a:extLst>
          </p:cNvPr>
          <p:cNvSpPr txBox="1">
            <a:spLocks/>
          </p:cNvSpPr>
          <p:nvPr/>
        </p:nvSpPr>
        <p:spPr>
          <a:xfrm>
            <a:off x="152400" y="144461"/>
            <a:ext cx="4341020" cy="830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Section 4 - Results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0187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2F0D4A7D-054D-7C0F-0490-129DF573B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0" r="16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31610" y="365125"/>
            <a:ext cx="3822189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RESULTS – INTERACTIVE MAP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37130-690F-F4E5-415D-B5FEC8D32563}"/>
              </a:ext>
            </a:extLst>
          </p:cNvPr>
          <p:cNvSpPr txBox="1"/>
          <p:nvPr/>
        </p:nvSpPr>
        <p:spPr>
          <a:xfrm>
            <a:off x="7531610" y="2434201"/>
            <a:ext cx="3822189" cy="1706794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000" dirty="0"/>
              <a:t>SpaceX launch sites are located in the United States of America, one in the coast of California and the rest near the coast of Florida</a:t>
            </a:r>
          </a:p>
          <a:p>
            <a:pPr marL="742950" lvl="1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pP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42156564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map of the north and south america&#10;&#10;Description automatically generated">
            <a:extLst>
              <a:ext uri="{FF2B5EF4-FFF2-40B4-BE49-F238E27FC236}">
                <a16:creationId xmlns:a16="http://schemas.microsoft.com/office/drawing/2014/main" id="{2F0D4A7D-054D-7C0F-0490-129DF573BC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80" r="1643" b="-1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046" y="-515937"/>
            <a:ext cx="6953531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/>
              <a:t>RESULTS – INTERACTIVE MAP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1096445-877A-FCC8-25E2-57067F2D86F8}"/>
              </a:ext>
            </a:extLst>
          </p:cNvPr>
          <p:cNvGrpSpPr/>
          <p:nvPr/>
        </p:nvGrpSpPr>
        <p:grpSpPr>
          <a:xfrm>
            <a:off x="326870" y="2700586"/>
            <a:ext cx="1656665" cy="1707410"/>
            <a:chOff x="-2828286" y="1795711"/>
            <a:chExt cx="1656665" cy="1707410"/>
          </a:xfrm>
        </p:grpSpPr>
        <p:pic>
          <p:nvPicPr>
            <p:cNvPr id="3" name="Picture 2" descr="A map with points on it&#10;&#10;Description automatically generated">
              <a:extLst>
                <a:ext uri="{FF2B5EF4-FFF2-40B4-BE49-F238E27FC236}">
                  <a16:creationId xmlns:a16="http://schemas.microsoft.com/office/drawing/2014/main" id="{F915AE85-2E14-8DDC-0EE7-7F22C21AE2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286" r="26071" b="13253"/>
            <a:stretch/>
          </p:blipFill>
          <p:spPr>
            <a:xfrm>
              <a:off x="-2828286" y="1795711"/>
              <a:ext cx="1656665" cy="1707410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4" name="TextBox 15">
              <a:extLst>
                <a:ext uri="{FF2B5EF4-FFF2-40B4-BE49-F238E27FC236}">
                  <a16:creationId xmlns:a16="http://schemas.microsoft.com/office/drawing/2014/main" id="{40C82A42-02EB-15B7-E6A1-D3F19E13E2CB}"/>
                </a:ext>
              </a:extLst>
            </p:cNvPr>
            <p:cNvSpPr txBox="1"/>
            <p:nvPr/>
          </p:nvSpPr>
          <p:spPr>
            <a:xfrm>
              <a:off x="-2709188" y="1797062"/>
              <a:ext cx="1492156" cy="43088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VAFB SLC</a:t>
              </a:r>
              <a:endParaRPr lang="en-US" dirty="0"/>
            </a:p>
          </p:txBody>
        </p: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53BD252-F8BD-9499-28C1-A48EA7ACAEAE}"/>
              </a:ext>
            </a:extLst>
          </p:cNvPr>
          <p:cNvCxnSpPr/>
          <p:nvPr/>
        </p:nvCxnSpPr>
        <p:spPr>
          <a:xfrm flipH="1">
            <a:off x="338137" y="2364581"/>
            <a:ext cx="2264570" cy="31908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CE5D31-B981-CDBC-1FC1-366FA9B3C222}"/>
              </a:ext>
            </a:extLst>
          </p:cNvPr>
          <p:cNvCxnSpPr>
            <a:cxnSpLocks/>
          </p:cNvCxnSpPr>
          <p:nvPr/>
        </p:nvCxnSpPr>
        <p:spPr>
          <a:xfrm flipH="1">
            <a:off x="2005010" y="2376488"/>
            <a:ext cx="609604" cy="205739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map with a group of pin points&#10;&#10;Description automatically generated">
            <a:extLst>
              <a:ext uri="{FF2B5EF4-FFF2-40B4-BE49-F238E27FC236}">
                <a16:creationId xmlns:a16="http://schemas.microsoft.com/office/drawing/2014/main" id="{BC8E21DB-54D9-CAD0-6BCF-63921325BC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843" y="4171950"/>
            <a:ext cx="1857375" cy="1514475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E60CB8-6374-7735-2761-8D48FCF5BBB3}"/>
              </a:ext>
            </a:extLst>
          </p:cNvPr>
          <p:cNvCxnSpPr>
            <a:cxnSpLocks/>
          </p:cNvCxnSpPr>
          <p:nvPr/>
        </p:nvCxnSpPr>
        <p:spPr>
          <a:xfrm flipH="1">
            <a:off x="5172073" y="1281113"/>
            <a:ext cx="859635" cy="1616866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7">
            <a:extLst>
              <a:ext uri="{FF2B5EF4-FFF2-40B4-BE49-F238E27FC236}">
                <a16:creationId xmlns:a16="http://schemas.microsoft.com/office/drawing/2014/main" id="{97E519AD-21C1-3DD6-68F7-12349F0DDC98}"/>
              </a:ext>
            </a:extLst>
          </p:cNvPr>
          <p:cNvSpPr txBox="1"/>
          <p:nvPr/>
        </p:nvSpPr>
        <p:spPr>
          <a:xfrm>
            <a:off x="3047396" y="3639154"/>
            <a:ext cx="1730992" cy="43088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/>
              <a:t>KSC LC-39A</a:t>
            </a:r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F883291-5113-8433-95A0-8C81DF56BD0C}"/>
              </a:ext>
            </a:extLst>
          </p:cNvPr>
          <p:cNvGrpSpPr/>
          <p:nvPr/>
        </p:nvGrpSpPr>
        <p:grpSpPr>
          <a:xfrm>
            <a:off x="8210088" y="3758217"/>
            <a:ext cx="1912962" cy="2003144"/>
            <a:chOff x="6650370" y="3508185"/>
            <a:chExt cx="1912962" cy="2003144"/>
          </a:xfrm>
        </p:grpSpPr>
        <p:pic>
          <p:nvPicPr>
            <p:cNvPr id="16" name="Picture 15" descr="A screenshot of a map&#10;&#10;Description automatically generated">
              <a:extLst>
                <a:ext uri="{FF2B5EF4-FFF2-40B4-BE49-F238E27FC236}">
                  <a16:creationId xmlns:a16="http://schemas.microsoft.com/office/drawing/2014/main" id="{D3BA0249-BC44-BF01-0BC3-CB7BEB2657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6786" t="42" r="19615" b="606"/>
            <a:stretch/>
          </p:blipFill>
          <p:spPr>
            <a:xfrm>
              <a:off x="6652110" y="3555810"/>
              <a:ext cx="1788694" cy="1955519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17" name="TextBox 10">
              <a:extLst>
                <a:ext uri="{FF2B5EF4-FFF2-40B4-BE49-F238E27FC236}">
                  <a16:creationId xmlns:a16="http://schemas.microsoft.com/office/drawing/2014/main" id="{FC9DA791-BAB5-369B-A30B-D59BAD345CCA}"/>
                </a:ext>
              </a:extLst>
            </p:cNvPr>
            <p:cNvSpPr txBox="1"/>
            <p:nvPr/>
          </p:nvSpPr>
          <p:spPr>
            <a:xfrm>
              <a:off x="6650370" y="3508185"/>
              <a:ext cx="1912962" cy="43088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CCAFS LC-40</a:t>
              </a:r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9026636-451C-67C9-01B0-734C360AF954}"/>
              </a:ext>
            </a:extLst>
          </p:cNvPr>
          <p:cNvGrpSpPr/>
          <p:nvPr/>
        </p:nvGrpSpPr>
        <p:grpSpPr>
          <a:xfrm>
            <a:off x="9570066" y="1343273"/>
            <a:ext cx="2026693" cy="1742983"/>
            <a:chOff x="1497628" y="4355555"/>
            <a:chExt cx="2026693" cy="1742983"/>
          </a:xfrm>
        </p:grpSpPr>
        <p:pic>
          <p:nvPicPr>
            <p:cNvPr id="20" name="Picture 19" descr="A screenshot of a map&#10;&#10;Description automatically generated">
              <a:extLst>
                <a:ext uri="{FF2B5EF4-FFF2-40B4-BE49-F238E27FC236}">
                  <a16:creationId xmlns:a16="http://schemas.microsoft.com/office/drawing/2014/main" id="{7A8FD5BB-44C5-AA80-6DB6-37190FD33E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4286" r="22038" b="11446"/>
            <a:stretch/>
          </p:blipFill>
          <p:spPr>
            <a:xfrm>
              <a:off x="1591954" y="4355555"/>
              <a:ext cx="1791256" cy="1742983"/>
            </a:xfrm>
            <a:prstGeom prst="rect">
              <a:avLst/>
            </a:prstGeom>
            <a:ln w="6350" cap="sq">
              <a:solidFill>
                <a:srgbClr val="000000"/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1" name="TextBox 13">
              <a:extLst>
                <a:ext uri="{FF2B5EF4-FFF2-40B4-BE49-F238E27FC236}">
                  <a16:creationId xmlns:a16="http://schemas.microsoft.com/office/drawing/2014/main" id="{30E03139-EAC6-B2FE-6491-8759C661C20A}"/>
                </a:ext>
              </a:extLst>
            </p:cNvPr>
            <p:cNvSpPr txBox="1"/>
            <p:nvPr/>
          </p:nvSpPr>
          <p:spPr>
            <a:xfrm>
              <a:off x="1497628" y="4392623"/>
              <a:ext cx="2026693" cy="43088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200" dirty="0"/>
                <a:t>CCAFS SLC-40</a:t>
              </a:r>
              <a:endParaRPr lang="en-US"/>
            </a:p>
          </p:txBody>
        </p:sp>
      </p:grp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9DDFE468-948A-3551-4AD5-FE1F640645B4}"/>
              </a:ext>
            </a:extLst>
          </p:cNvPr>
          <p:cNvCxnSpPr>
            <a:cxnSpLocks/>
          </p:cNvCxnSpPr>
          <p:nvPr/>
        </p:nvCxnSpPr>
        <p:spPr>
          <a:xfrm>
            <a:off x="5174457" y="2876550"/>
            <a:ext cx="926302" cy="57149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6" name="Picture 25" descr="A screenshot of a map&#10;&#10;Description automatically generated">
            <a:extLst>
              <a:ext uri="{FF2B5EF4-FFF2-40B4-BE49-F238E27FC236}">
                <a16:creationId xmlns:a16="http://schemas.microsoft.com/office/drawing/2014/main" id="{8BED0CB5-8DB6-3637-525B-B67F61EE76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4087" y="1252537"/>
            <a:ext cx="2540794" cy="1721644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77A37A-6B6C-63DA-4FB9-1C80B51EF369}"/>
              </a:ext>
            </a:extLst>
          </p:cNvPr>
          <p:cNvCxnSpPr>
            <a:cxnSpLocks/>
          </p:cNvCxnSpPr>
          <p:nvPr/>
        </p:nvCxnSpPr>
        <p:spPr>
          <a:xfrm flipH="1">
            <a:off x="5612603" y="1983581"/>
            <a:ext cx="1109666" cy="2164554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DAB9DAA-BB58-9BA1-E748-BA18584CC7B0}"/>
              </a:ext>
            </a:extLst>
          </p:cNvPr>
          <p:cNvCxnSpPr>
            <a:cxnSpLocks/>
          </p:cNvCxnSpPr>
          <p:nvPr/>
        </p:nvCxnSpPr>
        <p:spPr>
          <a:xfrm>
            <a:off x="7936707" y="2138362"/>
            <a:ext cx="1712114" cy="938210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9BB24BD-9A3E-916E-4790-A7C57730AE97}"/>
              </a:ext>
            </a:extLst>
          </p:cNvPr>
          <p:cNvCxnSpPr>
            <a:cxnSpLocks/>
          </p:cNvCxnSpPr>
          <p:nvPr/>
        </p:nvCxnSpPr>
        <p:spPr>
          <a:xfrm flipH="1" flipV="1">
            <a:off x="6731791" y="1969291"/>
            <a:ext cx="728665" cy="221694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9B86339-562B-2D4A-982D-D6E039E8C9D7}"/>
              </a:ext>
            </a:extLst>
          </p:cNvPr>
          <p:cNvCxnSpPr>
            <a:cxnSpLocks/>
          </p:cNvCxnSpPr>
          <p:nvPr/>
        </p:nvCxnSpPr>
        <p:spPr>
          <a:xfrm flipV="1">
            <a:off x="7936706" y="1350166"/>
            <a:ext cx="1712116" cy="740573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BC85F60-9DF1-7D49-9640-BDF7ACE5B809}"/>
              </a:ext>
            </a:extLst>
          </p:cNvPr>
          <p:cNvCxnSpPr>
            <a:cxnSpLocks/>
          </p:cNvCxnSpPr>
          <p:nvPr/>
        </p:nvCxnSpPr>
        <p:spPr>
          <a:xfrm>
            <a:off x="7948613" y="2126457"/>
            <a:ext cx="2057394" cy="1688302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08EDB187-D2C4-1A2F-6B9C-E44C25DF79DF}"/>
              </a:ext>
            </a:extLst>
          </p:cNvPr>
          <p:cNvCxnSpPr>
            <a:cxnSpLocks/>
          </p:cNvCxnSpPr>
          <p:nvPr/>
        </p:nvCxnSpPr>
        <p:spPr>
          <a:xfrm>
            <a:off x="7900988" y="2090738"/>
            <a:ext cx="319081" cy="360520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9992B3D-0D15-A751-7A09-12F4315F7FFE}"/>
              </a:ext>
            </a:extLst>
          </p:cNvPr>
          <p:cNvSpPr txBox="1"/>
          <p:nvPr/>
        </p:nvSpPr>
        <p:spPr>
          <a:xfrm>
            <a:off x="33338" y="676275"/>
            <a:ext cx="560069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All Launch Records Per Site On The Map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26034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6E61B563-A4B2-5783-81AF-A2A053D747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352229"/>
            <a:ext cx="12192000" cy="1519356"/>
            <a:chOff x="0" y="-29768"/>
            <a:chExt cx="12202174" cy="1519356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40633BBC-8C60-7DC4-F0CC-CE32251096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5341412" y="-5371175"/>
              <a:ext cx="1519350" cy="12202174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CC98078-F2A2-725C-ED61-320B63B69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289101" y="-1429602"/>
              <a:ext cx="1507122" cy="4319024"/>
            </a:xfrm>
            <a:prstGeom prst="rect">
              <a:avLst/>
            </a:prstGeom>
            <a:gradFill>
              <a:gsLst>
                <a:gs pos="5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1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1CD4C03-24F0-57A9-530E-8F2ABABDC5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2880884" y="-2910652"/>
              <a:ext cx="1519356" cy="7281123"/>
            </a:xfrm>
            <a:prstGeom prst="rect">
              <a:avLst/>
            </a:prstGeom>
            <a:gradFill>
              <a:gsLst>
                <a:gs pos="29000">
                  <a:schemeClr val="accent5">
                    <a:lumMod val="60000"/>
                    <a:lumOff val="40000"/>
                    <a:alpha val="0"/>
                  </a:schemeClr>
                </a:gs>
                <a:gs pos="100000">
                  <a:schemeClr val="accent5">
                    <a:lumMod val="75000"/>
                    <a:alpha val="70000"/>
                  </a:schemeClr>
                </a:gs>
              </a:gsLst>
              <a:lin ang="10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2" y="5395589"/>
            <a:ext cx="6924026" cy="913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RESULTS – INTERACTIVE MAP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9992B3D-0D15-A751-7A09-12F4315F7FFE}"/>
              </a:ext>
            </a:extLst>
          </p:cNvPr>
          <p:cNvSpPr txBox="1"/>
          <p:nvPr/>
        </p:nvSpPr>
        <p:spPr>
          <a:xfrm>
            <a:off x="-649" y="5922175"/>
            <a:ext cx="3553475" cy="93408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r">
              <a:lnSpc>
                <a:spcPct val="90000"/>
              </a:lnSpc>
              <a:spcBef>
                <a:spcPts val="1000"/>
              </a:spcBef>
            </a:pPr>
            <a:r>
              <a:rPr lang="en-US">
                <a:solidFill>
                  <a:srgbClr val="FFFFFF"/>
                </a:solidFill>
              </a:rPr>
              <a:t>CCAFS SLC-40 proximity analysis</a:t>
            </a:r>
          </a:p>
        </p:txBody>
      </p:sp>
      <p:pic>
        <p:nvPicPr>
          <p:cNvPr id="5" name="Picture 4" descr="A map of a city&#10;&#10;Description automatically generated">
            <a:extLst>
              <a:ext uri="{FF2B5EF4-FFF2-40B4-BE49-F238E27FC236}">
                <a16:creationId xmlns:a16="http://schemas.microsoft.com/office/drawing/2014/main" id="{715520C7-5E4D-2D7F-2FDB-F64C831433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0"/>
          <a:stretch/>
        </p:blipFill>
        <p:spPr>
          <a:xfrm>
            <a:off x="1" y="10"/>
            <a:ext cx="12191998" cy="5352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3402F2D-467B-49A3-5CEC-AC01554EAA63}"/>
              </a:ext>
            </a:extLst>
          </p:cNvPr>
          <p:cNvSpPr txBox="1"/>
          <p:nvPr/>
        </p:nvSpPr>
        <p:spPr>
          <a:xfrm>
            <a:off x="7238350" y="5410205"/>
            <a:ext cx="4708381" cy="1434142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Distance from Orlando: 79 Km</a:t>
            </a:r>
            <a:endParaRPr lang="en-US" dirty="0">
              <a:solidFill>
                <a:srgbClr val="000000"/>
              </a:solidFill>
            </a:endParaRP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Distance from Airport: 27 Km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Distance from railroad: 0.99 Km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dirty="0">
                <a:solidFill>
                  <a:srgbClr val="FFFFFF"/>
                </a:solidFill>
              </a:rPr>
              <a:t>Distance from coast line: 0.85 Km</a:t>
            </a:r>
          </a:p>
        </p:txBody>
      </p:sp>
      <p:pic>
        <p:nvPicPr>
          <p:cNvPr id="10" name="Picture 9" descr="A map of an airport&#10;&#10;Description automatically generated">
            <a:extLst>
              <a:ext uri="{FF2B5EF4-FFF2-40B4-BE49-F238E27FC236}">
                <a16:creationId xmlns:a16="http://schemas.microsoft.com/office/drawing/2014/main" id="{B7DA1904-E17C-183E-1004-C782E6696E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806" y="3693318"/>
            <a:ext cx="2457450" cy="1543050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80003FC-8100-DA77-89EF-96698799E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2619" y="1907381"/>
            <a:ext cx="2457450" cy="1543050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blue line on a brown surface&#10;&#10;Description automatically generated">
            <a:extLst>
              <a:ext uri="{FF2B5EF4-FFF2-40B4-BE49-F238E27FC236}">
                <a16:creationId xmlns:a16="http://schemas.microsoft.com/office/drawing/2014/main" id="{6B9D52CD-5242-A85D-648C-73B5F70C09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6775" y="1907381"/>
            <a:ext cx="2457450" cy="1543050"/>
          </a:xfrm>
          <a:prstGeom prst="rect">
            <a:avLst/>
          </a:prstGeom>
          <a:solidFill>
            <a:srgbClr val="000000">
              <a:shade val="95000"/>
            </a:srgbClr>
          </a:solidFill>
          <a:ln w="635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map of a city with a road and numbers&#10;&#10;Description automatically generated">
            <a:extLst>
              <a:ext uri="{FF2B5EF4-FFF2-40B4-BE49-F238E27FC236}">
                <a16:creationId xmlns:a16="http://schemas.microsoft.com/office/drawing/2014/main" id="{316315F6-2172-BF9D-D793-CEA2136EA4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119" y="1645444"/>
            <a:ext cx="2457450" cy="1543050"/>
          </a:xfrm>
          <a:prstGeom prst="rect">
            <a:avLst/>
          </a:prstGeom>
          <a:solidFill>
            <a:srgbClr val="000000">
              <a:shade val="95000"/>
            </a:srgbClr>
          </a:solidFill>
          <a:ln w="127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95126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54782" y="670717"/>
            <a:ext cx="5638800" cy="22232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600" dirty="0">
                <a:solidFill>
                  <a:srgbClr val="FFFFFF"/>
                </a:solidFill>
                <a:ea typeface="+mj-lt"/>
                <a:cs typeface="+mj-lt"/>
              </a:rPr>
              <a:t>Dashboard with </a:t>
            </a:r>
            <a:r>
              <a:rPr lang="en-US" sz="6600" dirty="0" err="1">
                <a:solidFill>
                  <a:srgbClr val="FFFFFF"/>
                </a:solidFill>
                <a:ea typeface="+mj-lt"/>
                <a:cs typeface="+mj-lt"/>
              </a:rPr>
              <a:t>Plotly</a:t>
            </a:r>
            <a:r>
              <a:rPr lang="en-US" sz="6600" dirty="0">
                <a:solidFill>
                  <a:srgbClr val="FFFFFF"/>
                </a:solidFill>
                <a:ea typeface="+mj-lt"/>
                <a:cs typeface="+mj-lt"/>
              </a:rPr>
              <a:t> Dash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79B2A7-9034-FF29-3268-6CCD78F7E670}"/>
              </a:ext>
            </a:extLst>
          </p:cNvPr>
          <p:cNvSpPr txBox="1">
            <a:spLocks/>
          </p:cNvSpPr>
          <p:nvPr/>
        </p:nvSpPr>
        <p:spPr>
          <a:xfrm>
            <a:off x="152400" y="144461"/>
            <a:ext cx="4341020" cy="830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Section 5 - Results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6500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E65D517-46E4-8037-A63D-629DE125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76198"/>
            <a:ext cx="10477600" cy="1157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INTERACTIVE MAP</a:t>
            </a:r>
          </a:p>
          <a:p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37130-690F-F4E5-415D-B5FEC8D32563}"/>
              </a:ext>
            </a:extLst>
          </p:cNvPr>
          <p:cNvSpPr txBox="1"/>
          <p:nvPr/>
        </p:nvSpPr>
        <p:spPr>
          <a:xfrm>
            <a:off x="762674" y="893807"/>
            <a:ext cx="9452232" cy="4397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lnSpc>
                <a:spcPct val="90000"/>
              </a:lnSpc>
              <a:spcBef>
                <a:spcPts val="890"/>
              </a:spcBef>
            </a:pPr>
            <a:r>
              <a:rPr lang="en-US" sz="2492" kern="1200" dirty="0">
                <a:solidFill>
                  <a:srgbClr val="0057A5"/>
                </a:solidFill>
                <a:latin typeface="+mn-lt"/>
                <a:ea typeface="+mn-lt"/>
                <a:cs typeface="+mn-lt"/>
              </a:rPr>
              <a:t>Launch success count for all sites</a:t>
            </a:r>
            <a:endParaRPr lang="en-US" sz="1602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Picture 4" descr="A pie chart with numbers and a few different colored circles&#10;&#10;Description automatically generated">
            <a:extLst>
              <a:ext uri="{FF2B5EF4-FFF2-40B4-BE49-F238E27FC236}">
                <a16:creationId xmlns:a16="http://schemas.microsoft.com/office/drawing/2014/main" id="{D6B7CF89-8CEA-2348-D9AA-C930BA25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469" y="2072951"/>
            <a:ext cx="6893718" cy="433134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08CC3D-35F6-7859-065F-2C19B3770A02}"/>
              </a:ext>
            </a:extLst>
          </p:cNvPr>
          <p:cNvSpPr txBox="1"/>
          <p:nvPr/>
        </p:nvSpPr>
        <p:spPr>
          <a:xfrm>
            <a:off x="7748292" y="4157239"/>
            <a:ext cx="3776284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defTabSz="813816">
              <a:spcAft>
                <a:spcPts val="600"/>
              </a:spcAft>
              <a:buFont typeface="Arial"/>
              <a:buChar char="•"/>
            </a:pPr>
            <a:r>
              <a:rPr lang="en-US" sz="1950" dirty="0">
                <a:solidFill>
                  <a:srgbClr val="0057A5"/>
                </a:solidFill>
              </a:rPr>
              <a:t>KSC LC-39A</a:t>
            </a:r>
            <a:r>
              <a:rPr lang="en-US" sz="1950" kern="1200" dirty="0">
                <a:solidFill>
                  <a:srgbClr val="0057A5"/>
                </a:solidFill>
                <a:latin typeface="+mn-lt"/>
                <a:ea typeface="+mn-ea"/>
                <a:cs typeface="+mn-cs"/>
              </a:rPr>
              <a:t> holds the most successful launches from all sites</a:t>
            </a:r>
          </a:p>
          <a:p>
            <a:pPr marL="342900" indent="-342900" defTabSz="813816">
              <a:spcAft>
                <a:spcPts val="600"/>
              </a:spcAft>
              <a:buFont typeface="Arial"/>
              <a:buChar char="•"/>
            </a:pPr>
            <a:r>
              <a:rPr lang="en-US" sz="1950" dirty="0">
                <a:solidFill>
                  <a:srgbClr val="0057A5"/>
                </a:solidFill>
              </a:rPr>
              <a:t>CASFS SLC-40 has the least successful launch rate from all sites</a:t>
            </a:r>
          </a:p>
        </p:txBody>
      </p:sp>
    </p:spTree>
    <p:extLst>
      <p:ext uri="{BB962C8B-B14F-4D97-AF65-F5344CB8AC3E}">
        <p14:creationId xmlns:p14="http://schemas.microsoft.com/office/powerpoint/2010/main" val="9055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063" y="1980405"/>
            <a:ext cx="6686551" cy="22232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9600" dirty="0">
                <a:solidFill>
                  <a:schemeClr val="bg1"/>
                </a:solidFill>
                <a:ea typeface="+mj-lt"/>
                <a:cs typeface="+mj-lt"/>
              </a:rPr>
              <a:t>Methodology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1F79B2A7-9034-FF29-3268-6CCD78F7E670}"/>
              </a:ext>
            </a:extLst>
          </p:cNvPr>
          <p:cNvSpPr txBox="1">
            <a:spLocks/>
          </p:cNvSpPr>
          <p:nvPr/>
        </p:nvSpPr>
        <p:spPr>
          <a:xfrm>
            <a:off x="200026" y="1168399"/>
            <a:ext cx="6686551" cy="22232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ea typeface="+mj-lt"/>
                <a:cs typeface="+mj-lt"/>
              </a:rPr>
              <a:t>Section 1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7856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E65D517-46E4-8037-A63D-629DE125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76198"/>
            <a:ext cx="10477600" cy="1157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INTERACTIVE MAP</a:t>
            </a:r>
          </a:p>
          <a:p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37130-690F-F4E5-415D-B5FEC8D32563}"/>
              </a:ext>
            </a:extLst>
          </p:cNvPr>
          <p:cNvSpPr txBox="1"/>
          <p:nvPr/>
        </p:nvSpPr>
        <p:spPr>
          <a:xfrm>
            <a:off x="762674" y="893807"/>
            <a:ext cx="9452232" cy="4397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lnSpc>
                <a:spcPct val="90000"/>
              </a:lnSpc>
              <a:spcBef>
                <a:spcPts val="890"/>
              </a:spcBef>
            </a:pPr>
            <a:r>
              <a:rPr lang="en-US" sz="2450" dirty="0">
                <a:solidFill>
                  <a:srgbClr val="0057A5"/>
                </a:solidFill>
                <a:ea typeface="+mn-lt"/>
                <a:cs typeface="+mn-lt"/>
              </a:rPr>
              <a:t>Launch site with the highest launch </a:t>
            </a:r>
            <a:r>
              <a:rPr lang="en-US" sz="2450" kern="1200" dirty="0">
                <a:solidFill>
                  <a:srgbClr val="0057A5"/>
                </a:solidFill>
                <a:ea typeface="+mn-lt"/>
                <a:cs typeface="+mn-lt"/>
              </a:rPr>
              <a:t>success </a:t>
            </a:r>
            <a:r>
              <a:rPr lang="en-US" sz="2450" dirty="0">
                <a:solidFill>
                  <a:srgbClr val="0057A5"/>
                </a:solidFill>
                <a:ea typeface="+mn-lt"/>
                <a:cs typeface="+mn-lt"/>
              </a:rPr>
              <a:t>ratio</a:t>
            </a:r>
            <a:endParaRPr lang="en-US" dirty="0">
              <a:ea typeface="+mn-ea"/>
              <a:cs typeface="+mn-cs"/>
            </a:endParaRPr>
          </a:p>
        </p:txBody>
      </p:sp>
      <p:pic>
        <p:nvPicPr>
          <p:cNvPr id="3" name="Picture 2" descr="A blue and red pie chart&#10;&#10;Description automatically generated">
            <a:extLst>
              <a:ext uri="{FF2B5EF4-FFF2-40B4-BE49-F238E27FC236}">
                <a16:creationId xmlns:a16="http://schemas.microsoft.com/office/drawing/2014/main" id="{31277D73-B8E9-A3FA-077D-D45F2A763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2656" y="1858639"/>
            <a:ext cx="7822406" cy="493856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508CC3D-35F6-7859-065F-2C19B3770A02}"/>
              </a:ext>
            </a:extLst>
          </p:cNvPr>
          <p:cNvSpPr txBox="1"/>
          <p:nvPr/>
        </p:nvSpPr>
        <p:spPr>
          <a:xfrm>
            <a:off x="3974010" y="6217020"/>
            <a:ext cx="4240628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950" dirty="0">
                <a:solidFill>
                  <a:srgbClr val="0057A5"/>
                </a:solidFill>
              </a:rPr>
              <a:t>KSC LC-39A</a:t>
            </a:r>
            <a:r>
              <a:rPr lang="en-US" sz="1950" kern="1200" dirty="0">
                <a:solidFill>
                  <a:srgbClr val="0057A5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950" dirty="0">
                <a:solidFill>
                  <a:srgbClr val="0057A5"/>
                </a:solidFill>
              </a:rPr>
              <a:t>has a 76.9% success rate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46490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Slide Background">
            <a:extLst>
              <a:ext uri="{FF2B5EF4-FFF2-40B4-BE49-F238E27FC236}">
                <a16:creationId xmlns:a16="http://schemas.microsoft.com/office/drawing/2014/main" id="{924D84CD-5280-4B52-B96E-8EDAA2B20C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3E65D517-46E4-8037-A63D-629DE1253A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1" cy="1696413"/>
          </a:xfrm>
          <a:prstGeom prst="rect">
            <a:avLst/>
          </a:prstGeom>
          <a:ln>
            <a:noFill/>
          </a:ln>
          <a:effectLst>
            <a:outerShdw blurRad="304800" dist="114300" dir="5460000" sx="92000" sy="92000" algn="t" rotWithShape="0">
              <a:srgbClr val="000000">
                <a:alpha val="1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276198"/>
            <a:ext cx="10477600" cy="11572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RESULTS – INTERACTIVE MAP</a:t>
            </a:r>
          </a:p>
          <a:p>
            <a:endParaRPr lang="en-US" sz="4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737130-690F-F4E5-415D-B5FEC8D32563}"/>
              </a:ext>
            </a:extLst>
          </p:cNvPr>
          <p:cNvSpPr txBox="1"/>
          <p:nvPr/>
        </p:nvSpPr>
        <p:spPr>
          <a:xfrm>
            <a:off x="762674" y="893807"/>
            <a:ext cx="9452232" cy="4397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lnSpc>
                <a:spcPct val="90000"/>
              </a:lnSpc>
              <a:spcBef>
                <a:spcPts val="890"/>
              </a:spcBef>
            </a:pPr>
            <a:r>
              <a:rPr lang="en-US" sz="2450" dirty="0">
                <a:solidFill>
                  <a:srgbClr val="0057A5"/>
                </a:solidFill>
                <a:ea typeface="+mn-lt"/>
                <a:cs typeface="+mn-lt"/>
              </a:rPr>
              <a:t>Payload vs. </a:t>
            </a:r>
            <a:r>
              <a:rPr lang="en-US" sz="2450" kern="1200" dirty="0">
                <a:solidFill>
                  <a:srgbClr val="0057A5"/>
                </a:solidFill>
                <a:ea typeface="+mn-lt"/>
                <a:cs typeface="+mn-lt"/>
              </a:rPr>
              <a:t>Launch </a:t>
            </a:r>
            <a:r>
              <a:rPr lang="en-US" sz="2450" dirty="0">
                <a:solidFill>
                  <a:srgbClr val="0057A5"/>
                </a:solidFill>
                <a:ea typeface="+mn-lt"/>
                <a:cs typeface="+mn-lt"/>
              </a:rPr>
              <a:t>outcome scatter plot</a:t>
            </a:r>
            <a:r>
              <a:rPr lang="en-US" sz="2450" kern="1200" dirty="0">
                <a:solidFill>
                  <a:srgbClr val="0057A5"/>
                </a:solidFill>
                <a:ea typeface="+mn-lt"/>
                <a:cs typeface="+mn-lt"/>
              </a:rPr>
              <a:t> for all sites</a:t>
            </a:r>
            <a:endParaRPr lang="en-US" sz="2450" dirty="0">
              <a:ea typeface="+mn-lt"/>
              <a:cs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508CC3D-35F6-7859-065F-2C19B3770A02}"/>
              </a:ext>
            </a:extLst>
          </p:cNvPr>
          <p:cNvSpPr txBox="1"/>
          <p:nvPr/>
        </p:nvSpPr>
        <p:spPr>
          <a:xfrm>
            <a:off x="1628479" y="5431208"/>
            <a:ext cx="8514971" cy="76944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defTabSz="813816">
              <a:spcAft>
                <a:spcPts val="600"/>
              </a:spcAft>
              <a:buFont typeface="Arial"/>
              <a:buChar char="•"/>
            </a:pPr>
            <a:r>
              <a:rPr lang="en-US" sz="1950" dirty="0">
                <a:solidFill>
                  <a:srgbClr val="0057A5"/>
                </a:solidFill>
              </a:rPr>
              <a:t>FT booster version has a high success rate for loads up to 4000 Kg</a:t>
            </a:r>
            <a:endParaRPr lang="en-US" dirty="0"/>
          </a:p>
          <a:p>
            <a:pPr marL="342900" indent="-342900" defTabSz="813816">
              <a:spcAft>
                <a:spcPts val="600"/>
              </a:spcAft>
              <a:buFont typeface="Arial"/>
              <a:buChar char="•"/>
            </a:pPr>
            <a:r>
              <a:rPr lang="en-US" sz="1950" dirty="0">
                <a:solidFill>
                  <a:srgbClr val="0057A5"/>
                </a:solidFill>
              </a:rPr>
              <a:t>Booster v1.1 has a high failure rate for all payload range</a:t>
            </a:r>
          </a:p>
        </p:txBody>
      </p:sp>
      <p:pic>
        <p:nvPicPr>
          <p:cNvPr id="4" name="Picture 3" descr="A graph with colored dots&#10;&#10;Description automatically generated">
            <a:extLst>
              <a:ext uri="{FF2B5EF4-FFF2-40B4-BE49-F238E27FC236}">
                <a16:creationId xmlns:a16="http://schemas.microsoft.com/office/drawing/2014/main" id="{A99D3E0D-AD86-CFF7-1A13-F2C958D87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531" y="1863070"/>
            <a:ext cx="5524501" cy="3381893"/>
          </a:xfrm>
          <a:prstGeom prst="rect">
            <a:avLst/>
          </a:prstGeom>
        </p:spPr>
      </p:pic>
      <p:pic>
        <p:nvPicPr>
          <p:cNvPr id="7" name="Picture 6" descr="A graph with colored dots&#10;&#10;Description automatically generated">
            <a:extLst>
              <a:ext uri="{FF2B5EF4-FFF2-40B4-BE49-F238E27FC236}">
                <a16:creationId xmlns:a16="http://schemas.microsoft.com/office/drawing/2014/main" id="{7AB939B4-5A05-7B9C-F311-0C1B9ABB99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9312" y="1863070"/>
            <a:ext cx="5512593" cy="33818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F967C95-BA5B-C254-B965-F56FDF68C162}"/>
              </a:ext>
            </a:extLst>
          </p:cNvPr>
          <p:cNvSpPr txBox="1"/>
          <p:nvPr/>
        </p:nvSpPr>
        <p:spPr>
          <a:xfrm>
            <a:off x="1628479" y="1823613"/>
            <a:ext cx="2490410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950" dirty="0">
                <a:solidFill>
                  <a:srgbClr val="0057A5"/>
                </a:solidFill>
              </a:rPr>
              <a:t>Payload from 0 to 10k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E48854-95C5-2D3E-A409-66BD7CBC16FE}"/>
              </a:ext>
            </a:extLst>
          </p:cNvPr>
          <p:cNvSpPr txBox="1"/>
          <p:nvPr/>
        </p:nvSpPr>
        <p:spPr>
          <a:xfrm>
            <a:off x="7141072" y="1871238"/>
            <a:ext cx="2728534" cy="392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813816">
              <a:spcAft>
                <a:spcPts val="600"/>
              </a:spcAft>
            </a:pPr>
            <a:r>
              <a:rPr lang="en-US" sz="1950" dirty="0">
                <a:solidFill>
                  <a:srgbClr val="0057A5"/>
                </a:solidFill>
              </a:rPr>
              <a:t>Payload from 2k to 6k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1823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607844" y="4754561"/>
            <a:ext cx="6817518" cy="22232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6600" dirty="0">
                <a:solidFill>
                  <a:srgbClr val="FFFFFF"/>
                </a:solidFill>
                <a:ea typeface="+mj-lt"/>
                <a:cs typeface="+mj-lt"/>
              </a:rPr>
              <a:t>Predictive Analysis (Classification)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11468609" y="6291396"/>
              <a:ext cx="347" cy="347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81859" y="6117896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11950431" y="6256013"/>
              <a:ext cx="347" cy="34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863681" y="6082513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11950431" y="6256013"/>
              <a:ext cx="3122" cy="485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863709" y="6094113"/>
                <a:ext cx="176220" cy="32833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itle 1">
            <a:extLst>
              <a:ext uri="{FF2B5EF4-FFF2-40B4-BE49-F238E27FC236}">
                <a16:creationId xmlns:a16="http://schemas.microsoft.com/office/drawing/2014/main" id="{1F79B2A7-9034-FF29-3268-6CCD78F7E670}"/>
              </a:ext>
            </a:extLst>
          </p:cNvPr>
          <p:cNvSpPr txBox="1">
            <a:spLocks/>
          </p:cNvSpPr>
          <p:nvPr/>
        </p:nvSpPr>
        <p:spPr>
          <a:xfrm>
            <a:off x="5605462" y="4228305"/>
            <a:ext cx="4341020" cy="8302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rgbClr val="FFFFFF"/>
                </a:solidFill>
                <a:ea typeface="+mj-lt"/>
                <a:cs typeface="+mj-lt"/>
              </a:rPr>
              <a:t>Section 6</a:t>
            </a:r>
            <a:endParaRPr lang="en-US" sz="3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8741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3800">
                <a:solidFill>
                  <a:srgbClr val="FFFFFF"/>
                </a:solidFill>
                <a:latin typeface="IBM Plex Mono SemiBold"/>
              </a:rPr>
              <a:t>RESULTS – PREDICTIVE ANALYSIS</a:t>
            </a:r>
            <a:endParaRPr lang="en-US" sz="3800">
              <a:solidFill>
                <a:srgbClr val="FFFFF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/>
          </p:cNvSpPr>
          <p:nvPr/>
        </p:nvSpPr>
        <p:spPr>
          <a:xfrm>
            <a:off x="5597241" y="2284818"/>
            <a:ext cx="5707103" cy="2361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93776">
              <a:spcAft>
                <a:spcPts val="600"/>
              </a:spcAft>
            </a:pPr>
            <a:endParaRPr lang="en-US" sz="97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ABE008A2-0C68-7332-3A62-6CC117CEE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8441" y="2079305"/>
            <a:ext cx="5990453" cy="32199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031F1A0-8902-300A-673D-1CCF271FEB1E}"/>
              </a:ext>
            </a:extLst>
          </p:cNvPr>
          <p:cNvSpPr txBox="1"/>
          <p:nvPr/>
        </p:nvSpPr>
        <p:spPr>
          <a:xfrm>
            <a:off x="3089985" y="5678266"/>
            <a:ext cx="8632908" cy="7232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84785" indent="-184785" defTabSz="493776">
              <a:spcAft>
                <a:spcPts val="600"/>
              </a:spcAft>
              <a:buFont typeface="Arial"/>
              <a:buChar char="•"/>
            </a:pPr>
            <a:r>
              <a:rPr lang="en-US" kern="1200" dirty="0">
                <a:solidFill>
                  <a:srgbClr val="0057A5"/>
                </a:solidFill>
                <a:latin typeface="+mn-lt"/>
                <a:ea typeface="+mn-lt"/>
                <a:cs typeface="+mn-lt"/>
              </a:rPr>
              <a:t>All methods scores equally in the mean accuracy on the given test data and labels.</a:t>
            </a:r>
          </a:p>
          <a:p>
            <a:pPr marL="184785" indent="-184785" defTabSz="493776">
              <a:spcAft>
                <a:spcPts val="600"/>
              </a:spcAft>
              <a:buFont typeface="Arial"/>
              <a:buChar char="•"/>
            </a:pPr>
            <a:r>
              <a:rPr lang="en-US" kern="1200" dirty="0">
                <a:solidFill>
                  <a:srgbClr val="0057A5"/>
                </a:solidFill>
                <a:latin typeface="+mn-lt"/>
                <a:ea typeface="+mn-lt"/>
                <a:cs typeface="+mn-lt"/>
              </a:rPr>
              <a:t>Decision Tree method has a better Accuracy for the given test data and labels.</a:t>
            </a:r>
            <a:endParaRPr lang="en-US" dirty="0">
              <a:solidFill>
                <a:srgbClr val="0070C0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2279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05CBC3C-2E5A-4839-8B9B-2E5A6ADF0F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B5B423A-57CC-4C58-AA26-8E2E862B0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"/>
            <a:ext cx="5217023" cy="3994777"/>
          </a:xfrm>
          <a:custGeom>
            <a:avLst/>
            <a:gdLst>
              <a:gd name="connsiteX0" fmla="*/ 1945461 w 5217023"/>
              <a:gd name="connsiteY0" fmla="*/ 3787398 h 3994777"/>
              <a:gd name="connsiteX1" fmla="*/ 1942113 w 5217023"/>
              <a:gd name="connsiteY1" fmla="*/ 3790053 h 3994777"/>
              <a:gd name="connsiteX2" fmla="*/ 1946982 w 5217023"/>
              <a:gd name="connsiteY2" fmla="*/ 3787990 h 3994777"/>
              <a:gd name="connsiteX3" fmla="*/ 1945461 w 5217023"/>
              <a:gd name="connsiteY3" fmla="*/ 3787398 h 3994777"/>
              <a:gd name="connsiteX4" fmla="*/ 0 w 5217023"/>
              <a:gd name="connsiteY4" fmla="*/ 0 h 3994777"/>
              <a:gd name="connsiteX5" fmla="*/ 5030958 w 5217023"/>
              <a:gd name="connsiteY5" fmla="*/ 0 h 3994777"/>
              <a:gd name="connsiteX6" fmla="*/ 5046198 w 5217023"/>
              <a:gd name="connsiteY6" fmla="*/ 153449 h 3994777"/>
              <a:gd name="connsiteX7" fmla="*/ 5055729 w 5217023"/>
              <a:gd name="connsiteY7" fmla="*/ 415828 h 3994777"/>
              <a:gd name="connsiteX8" fmla="*/ 4735242 w 5217023"/>
              <a:gd name="connsiteY8" fmla="*/ 1867130 h 3994777"/>
              <a:gd name="connsiteX9" fmla="*/ 3907395 w 5217023"/>
              <a:gd name="connsiteY9" fmla="*/ 2938441 h 3994777"/>
              <a:gd name="connsiteX10" fmla="*/ 3946497 w 5217023"/>
              <a:gd name="connsiteY10" fmla="*/ 2908567 h 3994777"/>
              <a:gd name="connsiteX11" fmla="*/ 4585421 w 5217023"/>
              <a:gd name="connsiteY11" fmla="*/ 2188401 h 3994777"/>
              <a:gd name="connsiteX12" fmla="*/ 5142585 w 5217023"/>
              <a:gd name="connsiteY12" fmla="*/ 276891 h 3994777"/>
              <a:gd name="connsiteX13" fmla="*/ 5121833 w 5217023"/>
              <a:gd name="connsiteY13" fmla="*/ 30208 h 3994777"/>
              <a:gd name="connsiteX14" fmla="*/ 5116229 w 5217023"/>
              <a:gd name="connsiteY14" fmla="*/ 0 h 3994777"/>
              <a:gd name="connsiteX15" fmla="*/ 5184724 w 5217023"/>
              <a:gd name="connsiteY15" fmla="*/ 0 h 3994777"/>
              <a:gd name="connsiteX16" fmla="*/ 5196265 w 5217023"/>
              <a:gd name="connsiteY16" fmla="*/ 66113 h 3994777"/>
              <a:gd name="connsiteX17" fmla="*/ 5058603 w 5217023"/>
              <a:gd name="connsiteY17" fmla="*/ 1368242 h 3994777"/>
              <a:gd name="connsiteX18" fmla="*/ 4096624 w 5217023"/>
              <a:gd name="connsiteY18" fmla="*/ 2870829 h 3994777"/>
              <a:gd name="connsiteX19" fmla="*/ 3833203 w 5217023"/>
              <a:gd name="connsiteY19" fmla="*/ 3092190 h 3994777"/>
              <a:gd name="connsiteX20" fmla="*/ 3536509 w 5217023"/>
              <a:gd name="connsiteY20" fmla="*/ 3297128 h 3994777"/>
              <a:gd name="connsiteX21" fmla="*/ 3148966 w 5217023"/>
              <a:gd name="connsiteY21" fmla="*/ 3485478 h 3994777"/>
              <a:gd name="connsiteX22" fmla="*/ 1860557 w 5217023"/>
              <a:gd name="connsiteY22" fmla="*/ 3880910 h 3994777"/>
              <a:gd name="connsiteX23" fmla="*/ 573715 w 5217023"/>
              <a:gd name="connsiteY23" fmla="*/ 3983764 h 3994777"/>
              <a:gd name="connsiteX24" fmla="*/ 108410 w 5217023"/>
              <a:gd name="connsiteY24" fmla="*/ 3908816 h 3994777"/>
              <a:gd name="connsiteX25" fmla="*/ 0 w 5217023"/>
              <a:gd name="connsiteY25" fmla="*/ 3876793 h 3994777"/>
              <a:gd name="connsiteX26" fmla="*/ 0 w 5217023"/>
              <a:gd name="connsiteY26" fmla="*/ 3802912 h 3994777"/>
              <a:gd name="connsiteX27" fmla="*/ 36975 w 5217023"/>
              <a:gd name="connsiteY27" fmla="*/ 3815954 h 3994777"/>
              <a:gd name="connsiteX28" fmla="*/ 561628 w 5217023"/>
              <a:gd name="connsiteY28" fmla="*/ 3912655 h 3994777"/>
              <a:gd name="connsiteX29" fmla="*/ 1683086 w 5217023"/>
              <a:gd name="connsiteY29" fmla="*/ 3844334 h 3994777"/>
              <a:gd name="connsiteX30" fmla="*/ 1806023 w 5217023"/>
              <a:gd name="connsiteY30" fmla="*/ 3820992 h 3994777"/>
              <a:gd name="connsiteX31" fmla="*/ 1921817 w 5217023"/>
              <a:gd name="connsiteY31" fmla="*/ 3795747 h 3994777"/>
              <a:gd name="connsiteX32" fmla="*/ 1243689 w 5217023"/>
              <a:gd name="connsiteY32" fmla="*/ 3846539 h 3994777"/>
              <a:gd name="connsiteX33" fmla="*/ 62875 w 5217023"/>
              <a:gd name="connsiteY33" fmla="*/ 3668143 h 3994777"/>
              <a:gd name="connsiteX34" fmla="*/ 0 w 5217023"/>
              <a:gd name="connsiteY34" fmla="*/ 3644185 h 3994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217023" h="3994777">
                <a:moveTo>
                  <a:pt x="1945461" y="3787398"/>
                </a:moveTo>
                <a:lnTo>
                  <a:pt x="1942113" y="3790053"/>
                </a:lnTo>
                <a:lnTo>
                  <a:pt x="1946982" y="3787990"/>
                </a:lnTo>
                <a:cubicBezTo>
                  <a:pt x="1946982" y="3787990"/>
                  <a:pt x="1946379" y="3787019"/>
                  <a:pt x="1945461" y="3787398"/>
                </a:cubicBezTo>
                <a:close/>
                <a:moveTo>
                  <a:pt x="0" y="0"/>
                </a:moveTo>
                <a:lnTo>
                  <a:pt x="5030958" y="0"/>
                </a:lnTo>
                <a:lnTo>
                  <a:pt x="5046198" y="153449"/>
                </a:lnTo>
                <a:cubicBezTo>
                  <a:pt x="5052189" y="240558"/>
                  <a:pt x="5055458" y="328007"/>
                  <a:pt x="5055729" y="415828"/>
                </a:cubicBezTo>
                <a:cubicBezTo>
                  <a:pt x="5057604" y="923672"/>
                  <a:pt x="4959210" y="1409054"/>
                  <a:pt x="4735242" y="1867130"/>
                </a:cubicBezTo>
                <a:cubicBezTo>
                  <a:pt x="4533284" y="2280198"/>
                  <a:pt x="4248921" y="2629330"/>
                  <a:pt x="3907395" y="2938441"/>
                </a:cubicBezTo>
                <a:cubicBezTo>
                  <a:pt x="3922498" y="2931535"/>
                  <a:pt x="3935859" y="2921330"/>
                  <a:pt x="3946497" y="2908567"/>
                </a:cubicBezTo>
                <a:cubicBezTo>
                  <a:pt x="4193494" y="2700987"/>
                  <a:pt x="4408756" y="2458364"/>
                  <a:pt x="4585421" y="2188401"/>
                </a:cubicBezTo>
                <a:cubicBezTo>
                  <a:pt x="4967641" y="1608533"/>
                  <a:pt x="5169304" y="975361"/>
                  <a:pt x="5142585" y="276891"/>
                </a:cubicBezTo>
                <a:cubicBezTo>
                  <a:pt x="5139764" y="194215"/>
                  <a:pt x="5132824" y="111888"/>
                  <a:pt x="5121833" y="30208"/>
                </a:cubicBezTo>
                <a:lnTo>
                  <a:pt x="5116229" y="0"/>
                </a:lnTo>
                <a:lnTo>
                  <a:pt x="5184724" y="0"/>
                </a:lnTo>
                <a:lnTo>
                  <a:pt x="5196265" y="66113"/>
                </a:lnTo>
                <a:cubicBezTo>
                  <a:pt x="5249921" y="496647"/>
                  <a:pt x="5197997" y="931171"/>
                  <a:pt x="5058603" y="1368242"/>
                </a:cubicBezTo>
                <a:cubicBezTo>
                  <a:pt x="4872414" y="1953929"/>
                  <a:pt x="4544298" y="2451351"/>
                  <a:pt x="4096624" y="2870829"/>
                </a:cubicBezTo>
                <a:cubicBezTo>
                  <a:pt x="4012832" y="2949426"/>
                  <a:pt x="3924415" y="3022439"/>
                  <a:pt x="3833203" y="3092190"/>
                </a:cubicBezTo>
                <a:cubicBezTo>
                  <a:pt x="3741992" y="3161943"/>
                  <a:pt x="3648667" y="3225510"/>
                  <a:pt x="3536509" y="3297128"/>
                </a:cubicBezTo>
                <a:cubicBezTo>
                  <a:pt x="3427215" y="3372735"/>
                  <a:pt x="3288598" y="3430233"/>
                  <a:pt x="3148966" y="3485478"/>
                </a:cubicBezTo>
                <a:cubicBezTo>
                  <a:pt x="2729930" y="3651299"/>
                  <a:pt x="2302194" y="3788890"/>
                  <a:pt x="1860557" y="3880910"/>
                </a:cubicBezTo>
                <a:cubicBezTo>
                  <a:pt x="1435974" y="3969444"/>
                  <a:pt x="1008052" y="4017957"/>
                  <a:pt x="573715" y="3983764"/>
                </a:cubicBezTo>
                <a:cubicBezTo>
                  <a:pt x="415134" y="3971300"/>
                  <a:pt x="259585" y="3947743"/>
                  <a:pt x="108410" y="3908816"/>
                </a:cubicBezTo>
                <a:lnTo>
                  <a:pt x="0" y="3876793"/>
                </a:lnTo>
                <a:lnTo>
                  <a:pt x="0" y="3802912"/>
                </a:lnTo>
                <a:lnTo>
                  <a:pt x="36975" y="3815954"/>
                </a:lnTo>
                <a:cubicBezTo>
                  <a:pt x="206404" y="3867475"/>
                  <a:pt x="382020" y="3897326"/>
                  <a:pt x="561628" y="3912655"/>
                </a:cubicBezTo>
                <a:cubicBezTo>
                  <a:pt x="938583" y="3944832"/>
                  <a:pt x="1311814" y="3910697"/>
                  <a:pt x="1683086" y="3844334"/>
                </a:cubicBezTo>
                <a:cubicBezTo>
                  <a:pt x="1724123" y="3837151"/>
                  <a:pt x="1765097" y="3829374"/>
                  <a:pt x="1806023" y="3820992"/>
                </a:cubicBezTo>
                <a:cubicBezTo>
                  <a:pt x="1844740" y="3813079"/>
                  <a:pt x="1883218" y="3804161"/>
                  <a:pt x="1921817" y="3795747"/>
                </a:cubicBezTo>
                <a:cubicBezTo>
                  <a:pt x="1697011" y="3826435"/>
                  <a:pt x="1470551" y="3843387"/>
                  <a:pt x="1243689" y="3846539"/>
                </a:cubicBezTo>
                <a:cubicBezTo>
                  <a:pt x="839058" y="3849054"/>
                  <a:pt x="443424" y="3800206"/>
                  <a:pt x="62875" y="3668143"/>
                </a:cubicBezTo>
                <a:lnTo>
                  <a:pt x="0" y="364418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3770"/>
            <a:ext cx="3220329" cy="2027227"/>
          </a:xfrm>
        </p:spPr>
        <p:txBody>
          <a:bodyPr anchor="t">
            <a:normAutofit/>
          </a:bodyPr>
          <a:lstStyle/>
          <a:p>
            <a:r>
              <a:rPr lang="en-US" sz="3800">
                <a:solidFill>
                  <a:srgbClr val="FFFFFF"/>
                </a:solidFill>
                <a:latin typeface="IBM Plex Mono SemiBold"/>
              </a:rPr>
              <a:t>RESULTS – PREDICTIVE ANALYSIS</a:t>
            </a:r>
            <a:endParaRPr lang="en-US" sz="3800">
              <a:solidFill>
                <a:srgbClr val="FFFFFF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/>
          </p:cNvSpPr>
          <p:nvPr/>
        </p:nvSpPr>
        <p:spPr>
          <a:xfrm>
            <a:off x="5597241" y="2284818"/>
            <a:ext cx="5707103" cy="23615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93776">
              <a:spcAft>
                <a:spcPts val="600"/>
              </a:spcAft>
            </a:pPr>
            <a:endParaRPr lang="en-US" sz="972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pic>
        <p:nvPicPr>
          <p:cNvPr id="4" name="Picture 3" descr="A diagram of different colored squares&#10;&#10;Description automatically generated">
            <a:extLst>
              <a:ext uri="{FF2B5EF4-FFF2-40B4-BE49-F238E27FC236}">
                <a16:creationId xmlns:a16="http://schemas.microsoft.com/office/drawing/2014/main" id="{7CC7A3FC-9CB9-CBAE-06EA-1AA663699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312" y="1000125"/>
            <a:ext cx="5048250" cy="4333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E2D5247-25F1-95CA-D74C-D114FBDDA1CA}"/>
              </a:ext>
            </a:extLst>
          </p:cNvPr>
          <p:cNvSpPr txBox="1"/>
          <p:nvPr/>
        </p:nvSpPr>
        <p:spPr>
          <a:xfrm>
            <a:off x="5602204" y="141859"/>
            <a:ext cx="6430252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93776">
              <a:spcAft>
                <a:spcPts val="600"/>
              </a:spcAft>
            </a:pPr>
            <a:r>
              <a:rPr lang="en-US" b="1" dirty="0">
                <a:solidFill>
                  <a:srgbClr val="0057A5"/>
                </a:solidFill>
                <a:ea typeface="+mn-lt"/>
                <a:cs typeface="+mn-lt"/>
              </a:rPr>
              <a:t>Confusion Matrix</a:t>
            </a:r>
            <a:r>
              <a:rPr lang="en-US" dirty="0">
                <a:solidFill>
                  <a:srgbClr val="0057A5"/>
                </a:solidFill>
                <a:ea typeface="+mn-lt"/>
                <a:cs typeface="+mn-lt"/>
              </a:rPr>
              <a:t> is a specific table layout that allows visualization of the performance of an algorithm. The fields allows us to compute accuracy of the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E5298B5-B414-BB1C-41D7-EB50F800BA26}"/>
              </a:ext>
            </a:extLst>
          </p:cNvPr>
          <p:cNvSpPr txBox="1"/>
          <p:nvPr/>
        </p:nvSpPr>
        <p:spPr>
          <a:xfrm>
            <a:off x="5233109" y="5499672"/>
            <a:ext cx="6430252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defTabSz="493776">
              <a:spcAft>
                <a:spcPts val="600"/>
              </a:spcAft>
            </a:pPr>
            <a:r>
              <a:rPr lang="en-US" dirty="0">
                <a:solidFill>
                  <a:srgbClr val="0057A5"/>
                </a:solidFill>
                <a:ea typeface="+mn-lt"/>
                <a:cs typeface="+mn-lt"/>
              </a:rPr>
              <a:t>In this case, we have 100% of true positive and 0% false negative for 'did' not land'.</a:t>
            </a:r>
            <a:br>
              <a:rPr lang="en-US" dirty="0">
                <a:solidFill>
                  <a:srgbClr val="0057A5"/>
                </a:solidFill>
                <a:ea typeface="+mn-lt"/>
                <a:cs typeface="+mn-lt"/>
              </a:rPr>
            </a:br>
            <a:r>
              <a:rPr lang="en-US" dirty="0">
                <a:solidFill>
                  <a:srgbClr val="0057A5"/>
                </a:solidFill>
                <a:ea typeface="+mn-lt"/>
                <a:cs typeface="+mn-lt"/>
              </a:rPr>
              <a:t>We have 20% (3 out of 15) false negative and 80% (12 out of 15) </a:t>
            </a:r>
            <a:r>
              <a:rPr lang="en-US">
                <a:solidFill>
                  <a:srgbClr val="0057A5"/>
                </a:solidFill>
                <a:ea typeface="+mn-lt"/>
                <a:cs typeface="+mn-lt"/>
              </a:rPr>
              <a:t>true positive for 'land'</a:t>
            </a:r>
            <a:endParaRPr lang="en-US" b="1" dirty="0">
              <a:solidFill>
                <a:srgbClr val="0057A5"/>
              </a:soli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022844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35A04CF-97D4-4FF7-B359-C546B1F6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DE7243B-5109-444B-8FAF-7437C66BC0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21332" cy="6858000"/>
          </a:xfrm>
          <a:custGeom>
            <a:avLst/>
            <a:gdLst>
              <a:gd name="connsiteX0" fmla="*/ 4421332 w 4421332"/>
              <a:gd name="connsiteY0" fmla="*/ 0 h 6858000"/>
              <a:gd name="connsiteX1" fmla="*/ 69075 w 4421332"/>
              <a:gd name="connsiteY1" fmla="*/ 0 h 6858000"/>
              <a:gd name="connsiteX2" fmla="*/ 35131 w 4421332"/>
              <a:gd name="connsiteY2" fmla="*/ 267128 h 6858000"/>
              <a:gd name="connsiteX3" fmla="*/ 0 w 4421332"/>
              <a:gd name="connsiteY3" fmla="*/ 962845 h 6858000"/>
              <a:gd name="connsiteX4" fmla="*/ 3276103 w 4421332"/>
              <a:gd name="connsiteY4" fmla="*/ 6782205 h 6858000"/>
              <a:gd name="connsiteX5" fmla="*/ 3407923 w 4421332"/>
              <a:gd name="connsiteY5" fmla="*/ 6858000 h 6858000"/>
              <a:gd name="connsiteX6" fmla="*/ 4421332 w 442133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1332" h="6858000">
                <a:moveTo>
                  <a:pt x="442133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442133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C5D6221-DA7B-4611-AA26-7D8E349FDE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232227" cy="6858000"/>
          </a:xfrm>
          <a:custGeom>
            <a:avLst/>
            <a:gdLst>
              <a:gd name="connsiteX0" fmla="*/ 0 w 4232227"/>
              <a:gd name="connsiteY0" fmla="*/ 0 h 6858000"/>
              <a:gd name="connsiteX1" fmla="*/ 4161853 w 4232227"/>
              <a:gd name="connsiteY1" fmla="*/ 0 h 6858000"/>
              <a:gd name="connsiteX2" fmla="*/ 4197953 w 4232227"/>
              <a:gd name="connsiteY2" fmla="*/ 284091 h 6858000"/>
              <a:gd name="connsiteX3" fmla="*/ 4232227 w 4232227"/>
              <a:gd name="connsiteY3" fmla="*/ 962844 h 6858000"/>
              <a:gd name="connsiteX4" fmla="*/ 758007 w 4232227"/>
              <a:gd name="connsiteY4" fmla="*/ 6800152 h 6858000"/>
              <a:gd name="connsiteX5" fmla="*/ 645060 w 4232227"/>
              <a:gd name="connsiteY5" fmla="*/ 6858000 h 6858000"/>
              <a:gd name="connsiteX6" fmla="*/ 0 w 423222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2227" h="6858000">
                <a:moveTo>
                  <a:pt x="0" y="0"/>
                </a:moveTo>
                <a:lnTo>
                  <a:pt x="4161853" y="0"/>
                </a:lnTo>
                <a:lnTo>
                  <a:pt x="4197953" y="284091"/>
                </a:lnTo>
                <a:cubicBezTo>
                  <a:pt x="4220617" y="507260"/>
                  <a:pt x="4232227" y="733696"/>
                  <a:pt x="4232227" y="962844"/>
                </a:cubicBezTo>
                <a:cubicBezTo>
                  <a:pt x="4232227" y="3483472"/>
                  <a:pt x="2827409" y="5675986"/>
                  <a:pt x="758007" y="6800152"/>
                </a:cubicBezTo>
                <a:lnTo>
                  <a:pt x="64506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12489"/>
            <a:ext cx="2871095" cy="2156621"/>
          </a:xfrm>
        </p:spPr>
        <p:txBody>
          <a:bodyPr anchor="t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9869" y="102803"/>
            <a:ext cx="7486172" cy="67569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ea typeface="+mn-lt"/>
                <a:cs typeface="+mn-lt"/>
              </a:rPr>
              <a:t>From EDA with data visualization one can observe:</a:t>
            </a:r>
            <a:endParaRPr lang="en-US" sz="2200">
              <a:latin typeface="Aptos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latin typeface="IBM Plex Mono Text"/>
              </a:rPr>
              <a:t>The correct combination of Lauch site, Orbit and Payload result can lead in a high success rate.</a:t>
            </a:r>
            <a:endParaRPr lang="en-US" sz="2000" dirty="0">
              <a:latin typeface="Aptos" panose="02110004020202020204"/>
            </a:endParaRP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2000" dirty="0">
                <a:latin typeface="IBM Plex Mono Text"/>
              </a:rPr>
              <a:t>With heavy payloads the successful landing or positive landing rate are more for Polar, LEO and ISS.  </a:t>
            </a:r>
            <a:endParaRPr lang="en-US" sz="1600">
              <a:latin typeface="Aptos" panose="02110004020202020204"/>
            </a:endParaRPr>
          </a:p>
          <a:p>
            <a:r>
              <a:rPr lang="en-US" sz="2200" dirty="0">
                <a:ea typeface="+mn-lt"/>
                <a:cs typeface="+mn-lt"/>
              </a:rPr>
              <a:t>From EDA with SQL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There was a hiatus of 5 years, (2010 – 2015) until the fully successful mission.</a:t>
            </a:r>
          </a:p>
          <a:p>
            <a:r>
              <a:rPr lang="en-US" sz="2200" dirty="0">
                <a:ea typeface="+mn-lt"/>
                <a:cs typeface="+mn-lt"/>
              </a:rPr>
              <a:t>From interactive visual analytics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KSC LC-39A holds the most successful launches from all sites </a:t>
            </a:r>
            <a:endParaRPr lang="en-US" sz="180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CASFS SLC-40 has the least successful launch rate from all sites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FT booster version has a high success rate for loads up to 4000 Kg </a:t>
            </a:r>
            <a:endParaRPr lang="en-US" dirty="0"/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Booster v1.1 has a high failure rate for all payload range</a:t>
            </a:r>
            <a:endParaRPr lang="en-US"/>
          </a:p>
          <a:p>
            <a:r>
              <a:rPr lang="en-US" sz="2200" dirty="0">
                <a:ea typeface="+mn-lt"/>
                <a:cs typeface="+mn-lt"/>
              </a:rPr>
              <a:t>From classification model results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All methods scores equally in the mean accuracy on the given test data and labels. </a:t>
            </a:r>
          </a:p>
          <a:p>
            <a:pPr lvl="1">
              <a:buFont typeface="Courier New" panose="020B0604020202020204" pitchFamily="34" charset="0"/>
              <a:buChar char="o"/>
            </a:pPr>
            <a:r>
              <a:rPr lang="en-US" sz="1800" dirty="0">
                <a:ea typeface="+mn-lt"/>
                <a:cs typeface="+mn-lt"/>
              </a:rPr>
              <a:t>Decision Tree method has a better Accuracy for the given test data and labels, being the best ML model for analysis using the corresponding parameters and criteria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5592695" y="2242586"/>
              <a:ext cx="347" cy="347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05945" y="2069086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6015546" y="2207552"/>
              <a:ext cx="347" cy="347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28796" y="2034052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6497369" y="2172169"/>
              <a:ext cx="347" cy="347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10619" y="1998669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6497369" y="2172169"/>
              <a:ext cx="3122" cy="4857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0647" y="2010269"/>
                <a:ext cx="176220" cy="3283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10773755" y="4063381"/>
              <a:ext cx="347" cy="347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7005" y="3889881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10773755" y="4063381"/>
              <a:ext cx="347" cy="347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7005" y="3889881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10773755" y="4063381"/>
              <a:ext cx="347" cy="347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7005" y="3889881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10773755" y="4063381"/>
              <a:ext cx="347" cy="347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687005" y="3889881"/>
                <a:ext cx="173500" cy="34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10209721" y="4051934"/>
              <a:ext cx="347" cy="347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122971" y="3878434"/>
                <a:ext cx="173500" cy="34700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DATA COLLECTION AND DATA WRANGLING</a:t>
            </a:r>
          </a:p>
        </p:txBody>
      </p:sp>
      <p:graphicFrame>
        <p:nvGraphicFramePr>
          <p:cNvPr id="35" name="Content Placeholder 2">
            <a:extLst>
              <a:ext uri="{FF2B5EF4-FFF2-40B4-BE49-F238E27FC236}">
                <a16:creationId xmlns:a16="http://schemas.microsoft.com/office/drawing/2014/main" id="{52339492-A744-432C-1D8F-9366B2C266B4}"/>
              </a:ext>
            </a:extLst>
          </p:cNvPr>
          <p:cNvGraphicFramePr/>
          <p:nvPr/>
        </p:nvGraphicFramePr>
        <p:xfrm>
          <a:off x="320294" y="1670844"/>
          <a:ext cx="11688348" cy="4744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</p:spTree>
    <p:extLst>
      <p:ext uri="{BB962C8B-B14F-4D97-AF65-F5344CB8AC3E}">
        <p14:creationId xmlns:p14="http://schemas.microsoft.com/office/powerpoint/2010/main" val="10333901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DATA COLLECTION AND DATA WRANGLING</a:t>
            </a:r>
            <a:r>
              <a:rPr lang="en-US" sz="2400" dirty="0">
                <a:solidFill>
                  <a:srgbClr val="FFFFFF"/>
                </a:solidFill>
                <a:ea typeface="+mj-lt"/>
                <a:cs typeface="+mj-lt"/>
              </a:rPr>
              <a:t> – SPACE-X API</a:t>
            </a:r>
            <a:endParaRPr lang="en-US" sz="2400" dirty="0">
              <a:solidFill>
                <a:srgbClr val="000000"/>
              </a:solidFill>
              <a:ea typeface="+mj-lt"/>
              <a:cs typeface="+mj-lt"/>
            </a:endParaRPr>
          </a:p>
        </p:txBody>
      </p:sp>
      <p:pic>
        <p:nvPicPr>
          <p:cNvPr id="43" name="Picture 42" descr="A ship on a dock&#10;&#10;Description automatically generated">
            <a:extLst>
              <a:ext uri="{FF2B5EF4-FFF2-40B4-BE49-F238E27FC236}">
                <a16:creationId xmlns:a16="http://schemas.microsoft.com/office/drawing/2014/main" id="{FB120CFB-5A42-EB23-B8AF-BB867789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219" y="1700213"/>
            <a:ext cx="7131846" cy="452914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236EA9AC-827D-CD36-C035-84A204002530}"/>
              </a:ext>
            </a:extLst>
          </p:cNvPr>
          <p:cNvSpPr txBox="1"/>
          <p:nvPr/>
        </p:nvSpPr>
        <p:spPr>
          <a:xfrm>
            <a:off x="7560286" y="1716515"/>
            <a:ext cx="3645876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 indent="-228600">
              <a:buFont typeface=""/>
              <a:buChar char="•"/>
            </a:pPr>
            <a:r>
              <a:rPr lang="en-US" sz="2000" dirty="0">
                <a:latin typeface="IBM Plex Mono Text"/>
                <a:cs typeface="Arial"/>
              </a:rPr>
              <a:t>Data Collection from public SpaceX data.​</a:t>
            </a:r>
          </a:p>
          <a:p>
            <a:pPr marL="685800" lvl="2" indent="-228600">
              <a:buFont typeface="Wingdings,Sans-Serif"/>
              <a:buChar char="§"/>
            </a:pPr>
            <a:r>
              <a:rPr lang="en-US" sz="1900" dirty="0">
                <a:latin typeface="IBM Plex Mono Text"/>
                <a:cs typeface="Arial"/>
              </a:rPr>
              <a:t>api.spacexdata.com/v4/​</a:t>
            </a:r>
          </a:p>
          <a:p>
            <a:pPr marL="685800" lvl="2" indent="-228600">
              <a:buFont typeface="Wingdings,Sans-Serif"/>
              <a:buChar char="§"/>
            </a:pPr>
            <a:r>
              <a:rPr lang="en-US" sz="1900" dirty="0">
                <a:latin typeface="IBM Plex Mono Text"/>
                <a:cs typeface="Arial"/>
              </a:rPr>
              <a:t>API has different endpoints:​</a:t>
            </a:r>
          </a:p>
          <a:p>
            <a:pPr marL="1143000" lvl="4" indent="-228600">
              <a:buFont typeface="Arial"/>
              <a:buChar char="•"/>
            </a:pPr>
            <a:r>
              <a:rPr lang="en-US" sz="1900" dirty="0">
                <a:latin typeface="IBM Plex Mono Text"/>
                <a:cs typeface="Arial"/>
              </a:rPr>
              <a:t>/capsules​</a:t>
            </a:r>
          </a:p>
          <a:p>
            <a:pPr marL="1143000" lvl="4" indent="-228600">
              <a:buFont typeface="Arial"/>
              <a:buChar char="•"/>
            </a:pPr>
            <a:r>
              <a:rPr lang="en-US" sz="1900" dirty="0">
                <a:latin typeface="IBM Plex Mono Text"/>
                <a:cs typeface="Arial"/>
              </a:rPr>
              <a:t>/cores​</a:t>
            </a:r>
          </a:p>
          <a:p>
            <a:pPr marL="1143000" lvl="4" indent="-228600">
              <a:buFont typeface="Arial"/>
              <a:buChar char="•"/>
            </a:pPr>
            <a:r>
              <a:rPr lang="en-US" sz="1900" dirty="0">
                <a:latin typeface="IBM Plex Mono Text"/>
                <a:cs typeface="Arial"/>
              </a:rPr>
              <a:t>/past​</a:t>
            </a:r>
          </a:p>
          <a:p>
            <a:pPr marL="1143000" lvl="4" indent="-228600">
              <a:buFont typeface="Arial"/>
              <a:buChar char="•"/>
            </a:pPr>
            <a:r>
              <a:rPr lang="en-US" sz="1900" dirty="0">
                <a:latin typeface="IBM Plex Mono Text"/>
                <a:cs typeface="Arial"/>
              </a:rPr>
              <a:t>/rockets​</a:t>
            </a:r>
          </a:p>
          <a:p>
            <a:pPr marL="1143000" lvl="4" indent="-228600">
              <a:buFont typeface="Arial"/>
              <a:buChar char="•"/>
            </a:pPr>
            <a:r>
              <a:rPr lang="en-US" sz="1900" dirty="0">
                <a:latin typeface="IBM Plex Mono Text"/>
                <a:cs typeface="Arial"/>
              </a:rPr>
              <a:t>/launchpad​</a:t>
            </a:r>
          </a:p>
          <a:p>
            <a:pPr marL="1143000" lvl="4" indent="-228600">
              <a:buFont typeface="Arial"/>
              <a:buChar char="•"/>
            </a:pPr>
            <a:r>
              <a:rPr lang="en-US" sz="1900" dirty="0">
                <a:latin typeface="IBM Plex Mono Text"/>
                <a:cs typeface="Arial"/>
              </a:rPr>
              <a:t>/payloads</a:t>
            </a:r>
            <a:r>
              <a:rPr lang="en-US" sz="1700" dirty="0">
                <a:latin typeface="IBM Plex Mono Text"/>
                <a:cs typeface="Arial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08082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DATA COLLECTION AND DATA WRANGLING – SPACE-X API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3AED288-CC36-EF19-3711-ED142765B4F6}"/>
              </a:ext>
            </a:extLst>
          </p:cNvPr>
          <p:cNvSpPr/>
          <p:nvPr/>
        </p:nvSpPr>
        <p:spPr>
          <a:xfrm>
            <a:off x="4131469" y="1702594"/>
            <a:ext cx="3405187" cy="488156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1F2328"/>
                </a:solidFill>
                <a:ea typeface="+mn-lt"/>
                <a:cs typeface="+mn-lt"/>
              </a:rPr>
              <a:t>https://api.spacexdata.com/v4/</a:t>
            </a:r>
            <a:endParaRPr lang="en-US">
              <a:ea typeface="+mn-lt"/>
              <a:cs typeface="+mn-lt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154542-2DAE-80B6-E8AF-547451D696EF}"/>
              </a:ext>
            </a:extLst>
          </p:cNvPr>
          <p:cNvSpPr/>
          <p:nvPr/>
        </p:nvSpPr>
        <p:spPr>
          <a:xfrm>
            <a:off x="369094" y="3619499"/>
            <a:ext cx="2964656" cy="66674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1F2328"/>
                </a:solidFill>
                <a:ea typeface="+mn-lt"/>
                <a:cs typeface="+mn-lt"/>
                <a:hlinkClick r:id="rId2"/>
              </a:rPr>
              <a:t>https://api.spacexdata.com/v4/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capsules/</a:t>
            </a:r>
          </a:p>
        </p:txBody>
      </p:sp>
      <p:pic>
        <p:nvPicPr>
          <p:cNvPr id="6" name="Picture 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559251BE-6518-9E8E-ED6B-46177CBD1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25" y="4321969"/>
            <a:ext cx="2809875" cy="176212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7840600-097D-FB8C-63C6-1D498D148FC1}"/>
              </a:ext>
            </a:extLst>
          </p:cNvPr>
          <p:cNvSpPr/>
          <p:nvPr/>
        </p:nvSpPr>
        <p:spPr>
          <a:xfrm>
            <a:off x="3679030" y="3619499"/>
            <a:ext cx="2964656" cy="66674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1F2328"/>
                </a:solidFill>
                <a:ea typeface="+mn-lt"/>
                <a:cs typeface="+mn-lt"/>
                <a:hlinkClick r:id="rId2"/>
              </a:rPr>
              <a:t>https://api.spacexdata.com/v4/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cores/</a:t>
            </a:r>
          </a:p>
        </p:txBody>
      </p:sp>
      <p:pic>
        <p:nvPicPr>
          <p:cNvPr id="8" name="Picture 7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3CE4E511-40C5-65A8-3C12-7E1033F3F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468" y="4357687"/>
            <a:ext cx="2809875" cy="176212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4274C9F-E3BC-4890-B65B-A238D5AC0C84}"/>
              </a:ext>
            </a:extLst>
          </p:cNvPr>
          <p:cNvSpPr/>
          <p:nvPr/>
        </p:nvSpPr>
        <p:spPr>
          <a:xfrm>
            <a:off x="8334374" y="3619499"/>
            <a:ext cx="2964656" cy="666749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>
                <a:solidFill>
                  <a:srgbClr val="1F2328"/>
                </a:solidFill>
                <a:ea typeface="+mn-lt"/>
                <a:cs typeface="+mn-lt"/>
                <a:hlinkClick r:id="rId2"/>
              </a:rPr>
              <a:t>https://api.spacexdata.com/v4/</a:t>
            </a:r>
            <a:r>
              <a:rPr lang="en-US" dirty="0">
                <a:solidFill>
                  <a:srgbClr val="FF0000"/>
                </a:solidFill>
                <a:ea typeface="+mn-lt"/>
                <a:cs typeface="+mn-lt"/>
              </a:rPr>
              <a:t>payloads/</a:t>
            </a:r>
          </a:p>
        </p:txBody>
      </p:sp>
      <p:pic>
        <p:nvPicPr>
          <p:cNvPr id="19" name="Picture 18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D0F508D9-C271-A74D-514F-57075A3AED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5812" y="4357687"/>
            <a:ext cx="2809875" cy="17621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01C3823-4908-1B90-558C-8C0A631E640C}"/>
              </a:ext>
            </a:extLst>
          </p:cNvPr>
          <p:cNvSpPr txBox="1"/>
          <p:nvPr/>
        </p:nvSpPr>
        <p:spPr>
          <a:xfrm>
            <a:off x="7203281" y="3786188"/>
            <a:ext cx="416719" cy="3812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/>
              <a:t>...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51C7089-A71C-7AEC-31E2-B7CF38290E99}"/>
              </a:ext>
            </a:extLst>
          </p:cNvPr>
          <p:cNvCxnSpPr/>
          <p:nvPr/>
        </p:nvCxnSpPr>
        <p:spPr>
          <a:xfrm flipH="1">
            <a:off x="1838325" y="2197895"/>
            <a:ext cx="4050505" cy="1378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1BADA8C-54AA-BA51-2ACE-4E0D6B803158}"/>
              </a:ext>
            </a:extLst>
          </p:cNvPr>
          <p:cNvCxnSpPr>
            <a:cxnSpLocks/>
          </p:cNvCxnSpPr>
          <p:nvPr/>
        </p:nvCxnSpPr>
        <p:spPr>
          <a:xfrm flipH="1">
            <a:off x="5160168" y="2221707"/>
            <a:ext cx="704849" cy="137874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004B8C4-4BEB-CE1E-AABA-CAFE678B5012}"/>
              </a:ext>
            </a:extLst>
          </p:cNvPr>
          <p:cNvCxnSpPr>
            <a:cxnSpLocks/>
          </p:cNvCxnSpPr>
          <p:nvPr/>
        </p:nvCxnSpPr>
        <p:spPr>
          <a:xfrm>
            <a:off x="5865017" y="2197894"/>
            <a:ext cx="4069555" cy="14263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69832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DATA COLLECTION AND DATA WRANGLING – WEB SCRAPING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69D5C5B5-D9FF-9D62-F4D2-64446AAD81BF}"/>
              </a:ext>
            </a:extLst>
          </p:cNvPr>
          <p:cNvSpPr/>
          <p:nvPr/>
        </p:nvSpPr>
        <p:spPr>
          <a:xfrm>
            <a:off x="6189784" y="1934305"/>
            <a:ext cx="1934308" cy="100818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BeautifulSoup</a:t>
            </a:r>
            <a:r>
              <a:rPr lang="en-US" dirty="0"/>
              <a:t> object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61216D7-E1B0-EC77-3DD3-98BC6135F54C}"/>
              </a:ext>
            </a:extLst>
          </p:cNvPr>
          <p:cNvGrpSpPr/>
          <p:nvPr/>
        </p:nvGrpSpPr>
        <p:grpSpPr>
          <a:xfrm>
            <a:off x="410309" y="1676400"/>
            <a:ext cx="4208584" cy="3845168"/>
            <a:chOff x="117232" y="1676400"/>
            <a:chExt cx="4208584" cy="3845168"/>
          </a:xfrm>
        </p:grpSpPr>
        <p:pic>
          <p:nvPicPr>
            <p:cNvPr id="5" name="Picture 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BF937103-1436-6C14-6D4A-38D0CEE50F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7908" y="3041406"/>
              <a:ext cx="3915509" cy="2381251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FE49EF3B-65AD-8A6F-1881-B83A8C8772FF}"/>
                </a:ext>
              </a:extLst>
            </p:cNvPr>
            <p:cNvSpPr/>
            <p:nvPr/>
          </p:nvSpPr>
          <p:spPr>
            <a:xfrm>
              <a:off x="984739" y="1758461"/>
              <a:ext cx="2614247" cy="37513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Gather data: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6FACEDAF-99D3-6909-E497-97BECE995E49}"/>
                </a:ext>
              </a:extLst>
            </p:cNvPr>
            <p:cNvSpPr/>
            <p:nvPr/>
          </p:nvSpPr>
          <p:spPr>
            <a:xfrm>
              <a:off x="715107" y="2274277"/>
              <a:ext cx="3153507" cy="59787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sz="1100" dirty="0">
                  <a:solidFill>
                    <a:schemeClr val="bg1"/>
                  </a:solidFill>
                  <a:ea typeface="+mn-lt"/>
                  <a:cs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https://en.wikipedia.org/w/index.php?title=List_of_Falcon_9_and_Falcon_Heavy_launches&amp;oldid=1027686922</a:t>
              </a:r>
              <a:endParaRPr lang="en-US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C9B7DAD-2DA7-6B46-58F4-38BA160D30F9}"/>
                </a:ext>
              </a:extLst>
            </p:cNvPr>
            <p:cNvSpPr/>
            <p:nvPr/>
          </p:nvSpPr>
          <p:spPr>
            <a:xfrm>
              <a:off x="117232" y="1676400"/>
              <a:ext cx="4208584" cy="3845168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88C1C7A-1226-940F-461E-494567D53AA9}"/>
              </a:ext>
            </a:extLst>
          </p:cNvPr>
          <p:cNvGrpSpPr/>
          <p:nvPr/>
        </p:nvGrpSpPr>
        <p:grpSpPr>
          <a:xfrm>
            <a:off x="5732583" y="3892061"/>
            <a:ext cx="2848707" cy="2590800"/>
            <a:chOff x="4560276" y="3247292"/>
            <a:chExt cx="2848707" cy="259080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7DB803F-1C27-EAE9-0FA4-E96FCFF08F75}"/>
                </a:ext>
              </a:extLst>
            </p:cNvPr>
            <p:cNvSpPr/>
            <p:nvPr/>
          </p:nvSpPr>
          <p:spPr>
            <a:xfrm>
              <a:off x="5193320" y="3376243"/>
              <a:ext cx="1629508" cy="375138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/>
                <a:t>Find tables</a:t>
              </a:r>
            </a:p>
          </p:txBody>
        </p:sp>
        <p:pic>
          <p:nvPicPr>
            <p:cNvPr id="14" name="Picture 13" descr="A screen shot of a computer program&#10;&#10;Description automatically generated">
              <a:extLst>
                <a:ext uri="{FF2B5EF4-FFF2-40B4-BE49-F238E27FC236}">
                  <a16:creationId xmlns:a16="http://schemas.microsoft.com/office/drawing/2014/main" id="{746A3650-0AE2-8827-DE91-648A31A30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4549" y="3875942"/>
              <a:ext cx="2538779" cy="1861039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DDC2DA-836A-7F41-AAFB-AC95761507B0}"/>
                </a:ext>
              </a:extLst>
            </p:cNvPr>
            <p:cNvSpPr/>
            <p:nvPr/>
          </p:nvSpPr>
          <p:spPr>
            <a:xfrm>
              <a:off x="4560276" y="3247292"/>
              <a:ext cx="2848707" cy="259080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EE25B8B-CED8-53A9-2515-800116649697}"/>
              </a:ext>
            </a:extLst>
          </p:cNvPr>
          <p:cNvSpPr/>
          <p:nvPr/>
        </p:nvSpPr>
        <p:spPr>
          <a:xfrm>
            <a:off x="10023230" y="4689227"/>
            <a:ext cx="1559171" cy="7502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dirty="0"/>
              <a:t>Create </a:t>
            </a:r>
            <a:r>
              <a:rPr lang="en-US" dirty="0" err="1"/>
              <a:t>DataFrame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CEE02B7-5938-3668-D847-084D645435C6}"/>
              </a:ext>
            </a:extLst>
          </p:cNvPr>
          <p:cNvSpPr/>
          <p:nvPr/>
        </p:nvSpPr>
        <p:spPr>
          <a:xfrm>
            <a:off x="4923691" y="2332892"/>
            <a:ext cx="949569" cy="2110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B9BF647-F96D-84B7-EDA2-6EC5498589A5}"/>
              </a:ext>
            </a:extLst>
          </p:cNvPr>
          <p:cNvSpPr/>
          <p:nvPr/>
        </p:nvSpPr>
        <p:spPr>
          <a:xfrm>
            <a:off x="8827475" y="4923691"/>
            <a:ext cx="949569" cy="211015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CFE1935-EF0F-3DD1-FC1B-A11A6C101379}"/>
              </a:ext>
            </a:extLst>
          </p:cNvPr>
          <p:cNvSpPr/>
          <p:nvPr/>
        </p:nvSpPr>
        <p:spPr>
          <a:xfrm rot="5400000">
            <a:off x="6799382" y="3341075"/>
            <a:ext cx="726831" cy="19929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441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848" y="110740"/>
            <a:ext cx="11091772" cy="87772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  <a:ea typeface="+mj-lt"/>
                <a:cs typeface="+mj-lt"/>
              </a:rPr>
              <a:t>METHODOLOGY</a:t>
            </a:r>
            <a:endParaRPr lang="en-US" dirty="0">
              <a:ea typeface="+mj-ea"/>
              <a:cs typeface="+mj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5AC7905-8026-C68B-271F-E066502BDF49}"/>
              </a:ext>
            </a:extLst>
          </p:cNvPr>
          <p:cNvSpPr txBox="1">
            <a:spLocks/>
          </p:cNvSpPr>
          <p:nvPr/>
        </p:nvSpPr>
        <p:spPr>
          <a:xfrm>
            <a:off x="297654" y="822734"/>
            <a:ext cx="11091772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rgbClr val="FFFFFF"/>
                </a:solidFill>
              </a:rPr>
              <a:t>DATA COLLECTION AND DATA WRANGLING – DATA WRANGLING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E34AF36-A4F6-6AF4-D351-07F416C3670D}"/>
              </a:ext>
            </a:extLst>
          </p:cNvPr>
          <p:cNvGrpSpPr/>
          <p:nvPr/>
        </p:nvGrpSpPr>
        <p:grpSpPr>
          <a:xfrm>
            <a:off x="366346" y="1887416"/>
            <a:ext cx="2335823" cy="879230"/>
            <a:chOff x="366346" y="1817077"/>
            <a:chExt cx="2335823" cy="87923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FCC73057-B58F-FB05-B7BC-3D166DCC3741}"/>
                </a:ext>
              </a:extLst>
            </p:cNvPr>
            <p:cNvSpPr/>
            <p:nvPr/>
          </p:nvSpPr>
          <p:spPr>
            <a:xfrm>
              <a:off x="1143000" y="1817077"/>
              <a:ext cx="1559169" cy="87923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Data analysis</a:t>
              </a:r>
            </a:p>
          </p:txBody>
        </p:sp>
        <p:pic>
          <p:nvPicPr>
            <p:cNvPr id="6" name="Picture 5" descr="A blue circle with a number in it&#10;&#10;Description automatically generated">
              <a:extLst>
                <a:ext uri="{FF2B5EF4-FFF2-40B4-BE49-F238E27FC236}">
                  <a16:creationId xmlns:a16="http://schemas.microsoft.com/office/drawing/2014/main" id="{42AE6908-2C93-B8B9-E624-4961860E24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6346" y="1950794"/>
              <a:ext cx="619125" cy="600075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EC42D3E-72FE-37B5-E105-15F6D0FAC261}"/>
              </a:ext>
            </a:extLst>
          </p:cNvPr>
          <p:cNvGrpSpPr/>
          <p:nvPr/>
        </p:nvGrpSpPr>
        <p:grpSpPr>
          <a:xfrm>
            <a:off x="369276" y="3821723"/>
            <a:ext cx="2332893" cy="879230"/>
            <a:chOff x="369276" y="3821723"/>
            <a:chExt cx="2332893" cy="879230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EA27052E-1A9E-F7E9-3BED-C47B9FC7BA06}"/>
                </a:ext>
              </a:extLst>
            </p:cNvPr>
            <p:cNvSpPr/>
            <p:nvPr/>
          </p:nvSpPr>
          <p:spPr>
            <a:xfrm>
              <a:off x="1143000" y="3821723"/>
              <a:ext cx="1559169" cy="87923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/>
                <a:t>Deal with missing values</a:t>
              </a:r>
            </a:p>
          </p:txBody>
        </p:sp>
        <p:pic>
          <p:nvPicPr>
            <p:cNvPr id="8" name="Picture 7" descr="A blue circle with a number on it&#10;&#10;Description automatically generated">
              <a:extLst>
                <a:ext uri="{FF2B5EF4-FFF2-40B4-BE49-F238E27FC236}">
                  <a16:creationId xmlns:a16="http://schemas.microsoft.com/office/drawing/2014/main" id="{474D6D04-D1B9-E69A-78D5-014C6EA80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9276" y="3955440"/>
              <a:ext cx="619125" cy="600075"/>
            </a:xfrm>
            <a:prstGeom prst="rect">
              <a:avLst/>
            </a:prstGeom>
          </p:spPr>
        </p:pic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16680AF-B1E9-EED0-4CCB-9FB2032B5DC3}"/>
              </a:ext>
            </a:extLst>
          </p:cNvPr>
          <p:cNvGrpSpPr/>
          <p:nvPr/>
        </p:nvGrpSpPr>
        <p:grpSpPr>
          <a:xfrm>
            <a:off x="378071" y="5756030"/>
            <a:ext cx="2324098" cy="879230"/>
            <a:chOff x="378071" y="5849816"/>
            <a:chExt cx="2324098" cy="879230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D75DAC11-3E7E-464B-8B1C-63072D276C2C}"/>
                </a:ext>
              </a:extLst>
            </p:cNvPr>
            <p:cNvSpPr/>
            <p:nvPr/>
          </p:nvSpPr>
          <p:spPr>
            <a:xfrm>
              <a:off x="1143000" y="5849816"/>
              <a:ext cx="1559169" cy="879230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r>
                <a:rPr lang="en-US" dirty="0"/>
                <a:t>Correct Mission labels</a:t>
              </a:r>
            </a:p>
          </p:txBody>
        </p:sp>
        <p:pic>
          <p:nvPicPr>
            <p:cNvPr id="25" name="Picture 24" descr="A blue circle with a number on it&#10;&#10;Description automatically generated">
              <a:extLst>
                <a:ext uri="{FF2B5EF4-FFF2-40B4-BE49-F238E27FC236}">
                  <a16:creationId xmlns:a16="http://schemas.microsoft.com/office/drawing/2014/main" id="{98E2DE22-837A-3763-6D98-663283F745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071" y="5971811"/>
              <a:ext cx="607403" cy="588353"/>
            </a:xfrm>
            <a:prstGeom prst="rect">
              <a:avLst/>
            </a:prstGeom>
          </p:spPr>
        </p:pic>
      </p:grpSp>
      <p:pic>
        <p:nvPicPr>
          <p:cNvPr id="33" name="Picture 3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65CCDC99-62BE-F9D8-C954-B2378FA707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37671" y="3890596"/>
            <a:ext cx="3757979" cy="718038"/>
          </a:xfrm>
          <a:prstGeom prst="rect">
            <a:avLst/>
          </a:prstGeom>
        </p:spPr>
      </p:pic>
      <p:pic>
        <p:nvPicPr>
          <p:cNvPr id="36" name="Picture 3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62F26FF-34CD-0BA4-DE0D-48E278C65B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7567" r="719" b="541"/>
          <a:stretch/>
        </p:blipFill>
        <p:spPr>
          <a:xfrm>
            <a:off x="9690222" y="5251573"/>
            <a:ext cx="1615604" cy="1551271"/>
          </a:xfrm>
          <a:prstGeom prst="rect">
            <a:avLst/>
          </a:prstGeom>
        </p:spPr>
      </p:pic>
      <p:pic>
        <p:nvPicPr>
          <p:cNvPr id="37" name="Picture 36" descr="A screen shot of a computer&#10;&#10;Description automatically generated">
            <a:extLst>
              <a:ext uri="{FF2B5EF4-FFF2-40B4-BE49-F238E27FC236}">
                <a16:creationId xmlns:a16="http://schemas.microsoft.com/office/drawing/2014/main" id="{5008D9AE-A8C9-4348-0024-F3A6B2E0258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259" r="1626" b="29432"/>
          <a:stretch/>
        </p:blipFill>
        <p:spPr>
          <a:xfrm>
            <a:off x="9647726" y="1655073"/>
            <a:ext cx="1407683" cy="1723395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8C00937-9D23-EE38-1F33-232C3C18EDFA}"/>
              </a:ext>
            </a:extLst>
          </p:cNvPr>
          <p:cNvSpPr/>
          <p:nvPr/>
        </p:nvSpPr>
        <p:spPr>
          <a:xfrm>
            <a:off x="3774831" y="1899140"/>
            <a:ext cx="3938953" cy="8557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rgbClr val="000000"/>
                </a:solidFill>
                <a:ea typeface="+mn-lt"/>
                <a:cs typeface="+mn-lt"/>
              </a:rPr>
              <a:t>Identify which columns are numerical and categorical.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FDC0A52-6ED9-A178-84E7-711210ECC804}"/>
              </a:ext>
            </a:extLst>
          </p:cNvPr>
          <p:cNvSpPr/>
          <p:nvPr/>
        </p:nvSpPr>
        <p:spPr>
          <a:xfrm>
            <a:off x="3774831" y="3821724"/>
            <a:ext cx="3938953" cy="8557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Replace missing Payload mass by its mean value</a:t>
            </a:r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3D4C169-B8CF-1DFD-B94A-480BBF2483C8}"/>
              </a:ext>
            </a:extLst>
          </p:cNvPr>
          <p:cNvSpPr/>
          <p:nvPr/>
        </p:nvSpPr>
        <p:spPr>
          <a:xfrm>
            <a:off x="3774831" y="5744309"/>
            <a:ext cx="3938953" cy="855784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dirty="0">
                <a:solidFill>
                  <a:srgbClr val="000000"/>
                </a:solidFill>
                <a:ea typeface="+mn-lt"/>
                <a:cs typeface="+mn-lt"/>
              </a:rPr>
              <a:t>Create dummy variables to categorize successful/unsuccessful missions</a:t>
            </a:r>
            <a:endParaRPr lang="en-US" dirty="0"/>
          </a:p>
        </p:txBody>
      </p:sp>
      <p:sp>
        <p:nvSpPr>
          <p:cNvPr id="44" name="Arrow: Down 43">
            <a:extLst>
              <a:ext uri="{FF2B5EF4-FFF2-40B4-BE49-F238E27FC236}">
                <a16:creationId xmlns:a16="http://schemas.microsoft.com/office/drawing/2014/main" id="{C25D7CC1-D993-2A16-11B0-269F9F3C09F0}"/>
              </a:ext>
            </a:extLst>
          </p:cNvPr>
          <p:cNvSpPr/>
          <p:nvPr/>
        </p:nvSpPr>
        <p:spPr>
          <a:xfrm>
            <a:off x="1793630" y="3001108"/>
            <a:ext cx="304800" cy="5744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00406A3D-8EF7-E40D-EE4A-1819C79F6D5B}"/>
              </a:ext>
            </a:extLst>
          </p:cNvPr>
          <p:cNvSpPr/>
          <p:nvPr/>
        </p:nvSpPr>
        <p:spPr>
          <a:xfrm>
            <a:off x="1798209" y="4966187"/>
            <a:ext cx="304800" cy="57443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59C0DD7A-3B69-98DB-46C7-A76ACA2B9E50}"/>
              </a:ext>
            </a:extLst>
          </p:cNvPr>
          <p:cNvCxnSpPr/>
          <p:nvPr/>
        </p:nvCxnSpPr>
        <p:spPr>
          <a:xfrm>
            <a:off x="2661139" y="2291862"/>
            <a:ext cx="1113692" cy="11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092E5F5-6A6A-64DB-8D2B-726285A0BA43}"/>
              </a:ext>
            </a:extLst>
          </p:cNvPr>
          <p:cNvCxnSpPr>
            <a:cxnSpLocks/>
          </p:cNvCxnSpPr>
          <p:nvPr/>
        </p:nvCxnSpPr>
        <p:spPr>
          <a:xfrm>
            <a:off x="2696308" y="4249616"/>
            <a:ext cx="10785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3EE15E0A-8F6C-2281-917D-A33B1EC078C9}"/>
              </a:ext>
            </a:extLst>
          </p:cNvPr>
          <p:cNvCxnSpPr>
            <a:cxnSpLocks/>
          </p:cNvCxnSpPr>
          <p:nvPr/>
        </p:nvCxnSpPr>
        <p:spPr>
          <a:xfrm>
            <a:off x="2696307" y="6172200"/>
            <a:ext cx="10785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4EA61AF-737C-244B-BE60-432BD8FB0675}"/>
              </a:ext>
            </a:extLst>
          </p:cNvPr>
          <p:cNvCxnSpPr>
            <a:cxnSpLocks/>
          </p:cNvCxnSpPr>
          <p:nvPr/>
        </p:nvCxnSpPr>
        <p:spPr>
          <a:xfrm>
            <a:off x="7713785" y="2291862"/>
            <a:ext cx="1981199" cy="11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3C64562-ACD6-84F8-559C-7518A51D31CA}"/>
              </a:ext>
            </a:extLst>
          </p:cNvPr>
          <p:cNvCxnSpPr>
            <a:cxnSpLocks/>
          </p:cNvCxnSpPr>
          <p:nvPr/>
        </p:nvCxnSpPr>
        <p:spPr>
          <a:xfrm>
            <a:off x="7713784" y="6183923"/>
            <a:ext cx="1981199" cy="117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23A1409-74D2-AC7B-B023-30FC0B9D9138}"/>
              </a:ext>
            </a:extLst>
          </p:cNvPr>
          <p:cNvCxnSpPr>
            <a:cxnSpLocks/>
          </p:cNvCxnSpPr>
          <p:nvPr/>
        </p:nvCxnSpPr>
        <p:spPr>
          <a:xfrm>
            <a:off x="7713784" y="4249615"/>
            <a:ext cx="62132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1253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679</TotalTime>
  <Words>357</Words>
  <Application>Microsoft Office PowerPoint</Application>
  <PresentationFormat>Widescreen</PresentationFormat>
  <Paragraphs>111</Paragraphs>
  <Slides>45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Office Theme</vt:lpstr>
      <vt:lpstr>Space racing with Data Science</vt:lpstr>
      <vt:lpstr>OUTLINE</vt:lpstr>
      <vt:lpstr>EXECUTIVE SUMMARY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METHODOLOGY</vt:lpstr>
      <vt:lpstr>Insights from visual EDA</vt:lpstr>
      <vt:lpstr>RESULTS – EXPLORATORY DATA ANALYSIS</vt:lpstr>
      <vt:lpstr>RESULTS – EXPLORATORY DATA ANALYSIS</vt:lpstr>
      <vt:lpstr>RESULTS – EXPLORATORY DATA ANALYSIS</vt:lpstr>
      <vt:lpstr>RESULTS – EXPLORATORY DATA ANALYSIS</vt:lpstr>
      <vt:lpstr>RESULTS – EXPLORATORY DATA ANALYSIS</vt:lpstr>
      <vt:lpstr>RESULTS – EXPLORATORY DATA ANALYSIS</vt:lpstr>
      <vt:lpstr>RESULTS – EXPLORATORY DATA ANALYSIS</vt:lpstr>
      <vt:lpstr>Insights from SQL EDA</vt:lpstr>
      <vt:lpstr>RESULTS – EDA - SQL</vt:lpstr>
      <vt:lpstr>RESULTS – EDA - SQL</vt:lpstr>
      <vt:lpstr>RESULTS – EDA - SQL</vt:lpstr>
      <vt:lpstr>RESULTS – EDA - SQL</vt:lpstr>
      <vt:lpstr>RESULTS – EDA - SQL</vt:lpstr>
      <vt:lpstr>RESULTS – EDA - SQL</vt:lpstr>
      <vt:lpstr>RESULTS – EDA - SQL</vt:lpstr>
      <vt:lpstr>RESULTS – EDA - SQL</vt:lpstr>
      <vt:lpstr>RESULTS – EDA - SQL</vt:lpstr>
      <vt:lpstr>RESULTS – EDA - SQL</vt:lpstr>
      <vt:lpstr>Launch Sites visual analysis</vt:lpstr>
      <vt:lpstr>RESULTS – INTERACTIVE MAP</vt:lpstr>
      <vt:lpstr>RESULTS – INTERACTIVE MAP</vt:lpstr>
      <vt:lpstr>RESULTS – INTERACTIVE MAP</vt:lpstr>
      <vt:lpstr>Dashboard with Plotly Dash</vt:lpstr>
      <vt:lpstr>RESULTS – INTERACTIVE MAP </vt:lpstr>
      <vt:lpstr>RESULTS – INTERACTIVE MAP </vt:lpstr>
      <vt:lpstr>RESULTS – INTERACTIVE MAP </vt:lpstr>
      <vt:lpstr>Predictive Analysis (Classification)</vt:lpstr>
      <vt:lpstr>RESULTS – PREDICTIVE ANALYSIS</vt:lpstr>
      <vt:lpstr>RESULTS – PREDICTIVE ANALYSIS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Pooja Patel</cp:lastModifiedBy>
  <cp:revision>2379</cp:revision>
  <dcterms:created xsi:type="dcterms:W3CDTF">2020-10-28T18:29:43Z</dcterms:created>
  <dcterms:modified xsi:type="dcterms:W3CDTF">2024-03-08T02:05:54Z</dcterms:modified>
</cp:coreProperties>
</file>